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8" r:id="rId5"/>
    <p:sldId id="269" r:id="rId6"/>
    <p:sldId id="270" r:id="rId7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6" autoAdjust="0"/>
    <p:restoredTop sz="91039" autoAdjust="0"/>
  </p:normalViewPr>
  <p:slideViewPr>
    <p:cSldViewPr>
      <p:cViewPr varScale="1">
        <p:scale>
          <a:sx n="99" d="100"/>
          <a:sy n="99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r">
              <a:defRPr sz="1300"/>
            </a:lvl1pPr>
          </a:lstStyle>
          <a:p>
            <a:fld id="{4C393200-3847-41A2-B61E-487842BC854A}" type="datetimeFigureOut">
              <a:rPr lang="fr-FR" smtClean="0"/>
              <a:pPr/>
              <a:t>08/09/2015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r">
              <a:defRPr sz="1300"/>
            </a:lvl1pPr>
          </a:lstStyle>
          <a:p>
            <a:fld id="{5DE96D05-5131-4478-9936-784770532F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767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r">
              <a:defRPr sz="1300"/>
            </a:lvl1pPr>
          </a:lstStyle>
          <a:p>
            <a:fld id="{CF8B7616-A80A-49A8-B098-6E45BCF92A59}" type="datetimeFigureOut">
              <a:rPr lang="fr-FR" smtClean="0"/>
              <a:pPr/>
              <a:t>08/09/2015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0937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91" tIns="47796" rIns="95591" bIns="4779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5591" tIns="47796" rIns="95591" bIns="47796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r">
              <a:defRPr sz="1300"/>
            </a:lvl1pPr>
          </a:lstStyle>
          <a:p>
            <a:fld id="{D17318D9-2FEF-441B-93A9-BD1BDEB678F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746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Bonjour à tous…</a:t>
            </a:r>
          </a:p>
          <a:p>
            <a:r>
              <a:rPr lang="fr-FR" dirty="0" smtClean="0"/>
              <a:t>Ravis de vous accueillir pour le deuxième </a:t>
            </a:r>
            <a:r>
              <a:rPr lang="fr-FR" dirty="0" err="1" smtClean="0"/>
              <a:t>CoPil</a:t>
            </a:r>
            <a:r>
              <a:rPr lang="fr-FR" dirty="0" smtClean="0"/>
              <a:t> de </a:t>
            </a:r>
            <a:r>
              <a:rPr lang="fr-FR" dirty="0" err="1" smtClean="0"/>
              <a:t>VeTerrA</a:t>
            </a:r>
            <a:endParaRPr lang="fr-FR" dirty="0" smtClean="0"/>
          </a:p>
          <a:p>
            <a:r>
              <a:rPr lang="fr-FR" dirty="0" err="1" smtClean="0"/>
              <a:t>VeTerrA</a:t>
            </a:r>
            <a:r>
              <a:rPr lang="fr-FR" dirty="0" smtClean="0"/>
              <a:t> a commencé officiellement en janvier 2014, il se termine à la fin de cette année 2015, donc ça fait 1 an et demi que nous travaillons sur ce projet, nous entamons</a:t>
            </a:r>
            <a:r>
              <a:rPr lang="fr-FR" baseline="0" dirty="0" smtClean="0"/>
              <a:t> la dernière ligne droite</a:t>
            </a:r>
          </a:p>
          <a:p>
            <a:r>
              <a:rPr lang="fr-FR" baseline="0" dirty="0" smtClean="0"/>
              <a:t>A ce stade, il est utile et intéressant de confronter les résultats que nous avons produits à vos avis d’experts… de prendre un peu de recul sur ce que nous avons fait, sur ce qui paraît le plus pertinent, le plus nouveau… et qui serait à mettre en valeur dans le cadre d’une restitution large de nos résultats.</a:t>
            </a:r>
          </a:p>
          <a:p>
            <a:r>
              <a:rPr lang="fr-FR" baseline="0" dirty="0" smtClean="0"/>
              <a:t>La journée d’aujourd’hui est pensée pour ça. On espère qu’elle vous intéressera et qu’elle permettra à chacun de repartir avec des éléments nouveaux sur la problématique qui nous occupe.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318D9-2FEF-441B-93A9-BD1BDEB678FB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79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Métafort</a:t>
            </a:r>
            <a:r>
              <a:rPr lang="fr-FR" dirty="0" smtClean="0"/>
              <a:t> : </a:t>
            </a:r>
          </a:p>
          <a:p>
            <a:r>
              <a:rPr lang="fr-FR" dirty="0" smtClean="0"/>
              <a:t>L'Unité Mixte de Recherche </a:t>
            </a:r>
            <a:r>
              <a:rPr lang="fr-FR" dirty="0" err="1" smtClean="0"/>
              <a:t>Métafort</a:t>
            </a:r>
            <a:r>
              <a:rPr lang="fr-FR" dirty="0" smtClean="0"/>
              <a:t> (Mutations des activités, des espaces et des formes d'organisation dans les territoires ruraux) regroupe des chercheurs et des enseignants-chercheurs en sciences agronomiques et en sciences sociales dont les travaux visent à comprendre et accompagner les transformations des territoires ruraux.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318D9-2FEF-441B-93A9-BD1BDEB678FB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631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318D9-2FEF-441B-93A9-BD1BDEB678FB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524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9/8/2015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‹N°›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8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1.jpeg"/><Relationship Id="rId5" Type="http://schemas.openxmlformats.org/officeDocument/2006/relationships/image" Target="../media/image3.emf"/><Relationship Id="rId10" Type="http://schemas.openxmlformats.org/officeDocument/2006/relationships/image" Target="../media/image6.jpeg"/><Relationship Id="rId4" Type="http://schemas.openxmlformats.org/officeDocument/2006/relationships/image" Target="../media/image2.jpeg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2244848"/>
            <a:ext cx="7740352" cy="1472184"/>
          </a:xfrm>
        </p:spPr>
        <p:txBody>
          <a:bodyPr>
            <a:noAutofit/>
          </a:bodyPr>
          <a:lstStyle/>
          <a:p>
            <a:r>
              <a:rPr lang="fr-FR" sz="3200" dirty="0" err="1" smtClean="0"/>
              <a:t>VeTerrA</a:t>
            </a:r>
            <a:r>
              <a:rPr lang="fr-FR" sz="3200" dirty="0" smtClean="0"/>
              <a:t> Massif central : </a:t>
            </a:r>
            <a:br>
              <a:rPr lang="fr-FR" sz="3200" dirty="0" smtClean="0"/>
            </a:br>
            <a:r>
              <a:rPr lang="fr-FR" sz="3200" dirty="0" smtClean="0"/>
              <a:t>Vétérinaires et Territoires ruraux Attractifs</a:t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980656"/>
            <a:ext cx="7406640" cy="1752600"/>
          </a:xfrm>
        </p:spPr>
        <p:txBody>
          <a:bodyPr/>
          <a:lstStyle/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comité de pilotage</a:t>
            </a:r>
          </a:p>
          <a:p>
            <a:r>
              <a:rPr lang="fr-FR" dirty="0" smtClean="0"/>
              <a:t>Le 18 mai 2015 à VetAgro Sup, campus agronomique</a:t>
            </a:r>
            <a:endParaRPr lang="fr-FR" dirty="0"/>
          </a:p>
        </p:txBody>
      </p:sp>
      <p:pic>
        <p:nvPicPr>
          <p:cNvPr id="4" name="Image 3" descr="logo metafor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24128" y="188640"/>
            <a:ext cx="1584176" cy="1080120"/>
          </a:xfrm>
          <a:prstGeom prst="rect">
            <a:avLst/>
          </a:prstGeom>
        </p:spPr>
      </p:pic>
      <p:pic>
        <p:nvPicPr>
          <p:cNvPr id="1027" name="Imag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85380" y="0"/>
            <a:ext cx="146654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 descr="FNADT.gif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267744" y="5877272"/>
            <a:ext cx="936104" cy="864096"/>
          </a:xfrm>
          <a:prstGeom prst="rect">
            <a:avLst/>
          </a:prstGeom>
        </p:spPr>
      </p:pic>
      <p:pic>
        <p:nvPicPr>
          <p:cNvPr id="9" name="Image 8" descr="flag_yellow_high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779640" y="6084912"/>
            <a:ext cx="944488" cy="656456"/>
          </a:xfrm>
          <a:prstGeom prst="rect">
            <a:avLst/>
          </a:prstGeom>
        </p:spPr>
      </p:pic>
      <p:pic>
        <p:nvPicPr>
          <p:cNvPr id="10" name="Image 9" descr="logo-region-auvergne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347864" y="6063952"/>
            <a:ext cx="1296144" cy="677416"/>
          </a:xfrm>
          <a:prstGeom prst="rect">
            <a:avLst/>
          </a:prstGeom>
        </p:spPr>
      </p:pic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724128" y="6069285"/>
            <a:ext cx="2586980" cy="600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Le projet </a:t>
            </a:r>
            <a:r>
              <a:rPr kumimoji="0" lang="fr-FR" sz="1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VeTerrA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est cofinancé par l’Union européenne. L’Europe s’engage dans le Massif central avec le Fonds européen de développement régional.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lgoutten\Desktop\LogoVeTerr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39952" y="1"/>
            <a:ext cx="1224136" cy="1406160"/>
          </a:xfrm>
          <a:prstGeom prst="rect">
            <a:avLst/>
          </a:prstGeom>
          <a:noFill/>
        </p:spPr>
      </p:pic>
      <p:cxnSp>
        <p:nvCxnSpPr>
          <p:cNvPr id="12" name="Connecteur droit 11"/>
          <p:cNvCxnSpPr/>
          <p:nvPr/>
        </p:nvCxnSpPr>
        <p:spPr>
          <a:xfrm>
            <a:off x="1022588" y="3717032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496010" y="4941168"/>
            <a:ext cx="4104456" cy="18152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8" name="Picture 4" descr="C:\Users\lgoutten\Desktop\logo-agroparistech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7832" y="3383317"/>
            <a:ext cx="1256656" cy="837771"/>
          </a:xfrm>
          <a:prstGeom prst="rect">
            <a:avLst/>
          </a:prstGeom>
          <a:noFill/>
        </p:spPr>
      </p:pic>
      <p:sp>
        <p:nvSpPr>
          <p:cNvPr id="30" name="Rectangle 29"/>
          <p:cNvSpPr/>
          <p:nvPr/>
        </p:nvSpPr>
        <p:spPr>
          <a:xfrm>
            <a:off x="467544" y="4077072"/>
            <a:ext cx="8496944" cy="648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395536" y="44624"/>
            <a:ext cx="8568952" cy="1008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6516216" y="1772816"/>
            <a:ext cx="2448272" cy="136815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395536" y="1844824"/>
            <a:ext cx="1944216" cy="129614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2771800" y="1268760"/>
            <a:ext cx="3240360" cy="22322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915816" y="1715324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Diminution du nombre de structures vétérinaires à la campagne</a:t>
            </a:r>
          </a:p>
          <a:p>
            <a:pPr algn="ctr"/>
            <a:endParaRPr lang="fr-FR" sz="105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-15 % entre 1999 et 2010 </a:t>
            </a:r>
          </a:p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(données Ordre Rhône-Alpes)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9552" y="2060848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Répondre à la demande des éleveurs ?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804248" y="1844824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Problématique </a:t>
            </a:r>
            <a:br>
              <a:rPr lang="fr-FR" b="1" dirty="0" smtClean="0">
                <a:solidFill>
                  <a:schemeClr val="bg1"/>
                </a:solidFill>
              </a:rPr>
            </a:br>
            <a:r>
              <a:rPr lang="fr-FR" b="1" dirty="0" smtClean="0">
                <a:solidFill>
                  <a:schemeClr val="bg1"/>
                </a:solidFill>
              </a:rPr>
              <a:t>de l’offre de soins et services en milieu rural 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54628" y="162616"/>
            <a:ext cx="3168352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Une problématique VETO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67544" y="61139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Qui pose des questions AGRO…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39552" y="4212377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Zootechnie des systèmes d’élevage</a:t>
            </a:r>
            <a:endParaRPr lang="fr-FR" sz="16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3024336" y="4401108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Géographie </a:t>
            </a:r>
            <a:endParaRPr lang="fr-FR" sz="16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5469280" y="4401108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Economie</a:t>
            </a:r>
            <a:endParaRPr lang="fr-FR" sz="16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7020272" y="4314582"/>
            <a:ext cx="2123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Science politique</a:t>
            </a:r>
            <a:endParaRPr lang="fr-FR" sz="1600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395536" y="3810526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16 chercheurs de l’UMR </a:t>
            </a:r>
            <a:r>
              <a:rPr lang="fr-FR" sz="1600" b="1" dirty="0" err="1" smtClean="0"/>
              <a:t>Métafort</a:t>
            </a:r>
            <a:r>
              <a:rPr lang="fr-FR" sz="1600" b="1" dirty="0" smtClean="0"/>
              <a:t> impliqués</a:t>
            </a:r>
            <a:endParaRPr lang="fr-FR" sz="16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6084168" y="496016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Des financeurs</a:t>
            </a:r>
            <a:endParaRPr lang="fr-FR" b="1" dirty="0"/>
          </a:p>
        </p:txBody>
      </p:sp>
      <p:sp>
        <p:nvSpPr>
          <p:cNvPr id="25" name="Flèche gauche 24"/>
          <p:cNvSpPr/>
          <p:nvPr/>
        </p:nvSpPr>
        <p:spPr>
          <a:xfrm>
            <a:off x="2267744" y="2276872"/>
            <a:ext cx="504056" cy="28803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droite 25"/>
          <p:cNvSpPr/>
          <p:nvPr/>
        </p:nvSpPr>
        <p:spPr>
          <a:xfrm>
            <a:off x="6012160" y="2276872"/>
            <a:ext cx="576064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4427984" y="260648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Un projet porté par</a:t>
            </a:r>
            <a:endParaRPr lang="fr-FR" sz="2800" b="1" dirty="0">
              <a:solidFill>
                <a:schemeClr val="bg1"/>
              </a:solidFill>
            </a:endParaRPr>
          </a:p>
        </p:txBody>
      </p:sp>
      <p:pic>
        <p:nvPicPr>
          <p:cNvPr id="32" name="Image 31" descr="logo metafor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44008" y="3573016"/>
            <a:ext cx="864096" cy="504056"/>
          </a:xfrm>
          <a:prstGeom prst="rect">
            <a:avLst/>
          </a:prstGeom>
        </p:spPr>
      </p:pic>
      <p:pic>
        <p:nvPicPr>
          <p:cNvPr id="33" name="Imag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3305404"/>
            <a:ext cx="772804" cy="782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lgoutten\Desktop\inr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3611470"/>
            <a:ext cx="960105" cy="393593"/>
          </a:xfrm>
          <a:prstGeom prst="rect">
            <a:avLst/>
          </a:prstGeom>
          <a:noFill/>
        </p:spPr>
      </p:pic>
      <p:pic>
        <p:nvPicPr>
          <p:cNvPr id="1027" name="Picture 3" descr="C:\Users\lgoutten\Desktop\211px-Irstea_(logo).sv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0037" y="3429000"/>
            <a:ext cx="650315" cy="628742"/>
          </a:xfrm>
          <a:prstGeom prst="rect">
            <a:avLst/>
          </a:prstGeom>
          <a:noFill/>
        </p:spPr>
      </p:pic>
      <p:sp>
        <p:nvSpPr>
          <p:cNvPr id="34" name="ZoneTexte 33"/>
          <p:cNvSpPr txBox="1"/>
          <p:nvPr/>
        </p:nvSpPr>
        <p:spPr>
          <a:xfrm>
            <a:off x="683568" y="4987042"/>
            <a:ext cx="374441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Un partenariat professionnel</a:t>
            </a:r>
          </a:p>
          <a:p>
            <a:endParaRPr lang="fr-FR" sz="2800" dirty="0" smtClean="0"/>
          </a:p>
          <a:p>
            <a:r>
              <a:rPr lang="fr-FR" dirty="0" smtClean="0"/>
              <a:t>FEVEC impliquée</a:t>
            </a:r>
          </a:p>
          <a:p>
            <a:endParaRPr lang="fr-FR" dirty="0" smtClean="0"/>
          </a:p>
          <a:p>
            <a:endParaRPr lang="fr-FR" sz="200" dirty="0" smtClean="0"/>
          </a:p>
          <a:p>
            <a:r>
              <a:rPr lang="fr-FR" dirty="0" smtClean="0"/>
              <a:t>+ membres du comité de pilotage</a:t>
            </a:r>
            <a:endParaRPr lang="fr-FR" dirty="0"/>
          </a:p>
        </p:txBody>
      </p:sp>
      <p:pic>
        <p:nvPicPr>
          <p:cNvPr id="36" name="Image 35" descr="FNADT.gif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300464" y="5320208"/>
            <a:ext cx="864096" cy="648072"/>
          </a:xfrm>
          <a:prstGeom prst="rect">
            <a:avLst/>
          </a:prstGeom>
        </p:spPr>
      </p:pic>
      <p:pic>
        <p:nvPicPr>
          <p:cNvPr id="37" name="Image 36" descr="flag_yellow_high.jp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292080" y="6040288"/>
            <a:ext cx="872480" cy="629072"/>
          </a:xfrm>
          <a:prstGeom prst="rect">
            <a:avLst/>
          </a:prstGeom>
        </p:spPr>
      </p:pic>
      <p:pic>
        <p:nvPicPr>
          <p:cNvPr id="38" name="Image 37" descr="logo-region-auvergne.jpg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236568" y="5320208"/>
            <a:ext cx="1152128" cy="648072"/>
          </a:xfrm>
          <a:prstGeom prst="rect">
            <a:avLst/>
          </a:prstGeom>
        </p:spPr>
      </p:pic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6164560" y="6016277"/>
            <a:ext cx="2586980" cy="600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Le projet </a:t>
            </a:r>
            <a:r>
              <a:rPr kumimoji="0" lang="fr-FR" sz="1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VeTerrA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est cofinancé par l’Union européenne. L’Europe s’engage dans le Massif central avec le Fonds européen de développement régional.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Imag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82858" y="87126"/>
            <a:ext cx="923574" cy="93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Rectangle 39"/>
          <p:cNvSpPr/>
          <p:nvPr/>
        </p:nvSpPr>
        <p:spPr>
          <a:xfrm>
            <a:off x="5004048" y="4941168"/>
            <a:ext cx="3951266" cy="18370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9" name="Picture 5" descr="C:\Users\lgoutten\Desktop\logofevec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55776" y="5373216"/>
            <a:ext cx="677366" cy="677366"/>
          </a:xfrm>
          <a:prstGeom prst="rect">
            <a:avLst/>
          </a:prstGeom>
          <a:noFill/>
        </p:spPr>
      </p:pic>
      <p:sp>
        <p:nvSpPr>
          <p:cNvPr id="35" name="ZoneTexte 34"/>
          <p:cNvSpPr txBox="1"/>
          <p:nvPr/>
        </p:nvSpPr>
        <p:spPr>
          <a:xfrm>
            <a:off x="3635896" y="412991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Sciences de l’éducation</a:t>
            </a:r>
            <a:endParaRPr lang="fr-F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0" grpId="0" animBg="1"/>
      <p:bldP spid="27" grpId="0" animBg="1"/>
      <p:bldP spid="24" grpId="0" animBg="1"/>
      <p:bldP spid="23" grpId="0" animBg="1"/>
      <p:bldP spid="22" grpId="0" animBg="1"/>
      <p:bldP spid="4" grpId="0"/>
      <p:bldP spid="5" grpId="0"/>
      <p:bldP spid="6" grpId="0"/>
      <p:bldP spid="8" grpId="0" animBg="1"/>
      <p:bldP spid="9" grpId="0"/>
      <p:bldP spid="12" grpId="0"/>
      <p:bldP spid="13" grpId="0"/>
      <p:bldP spid="14" grpId="0"/>
      <p:bldP spid="15" grpId="0"/>
      <p:bldP spid="16" grpId="0"/>
      <p:bldP spid="21" grpId="0"/>
      <p:bldP spid="25" grpId="0" animBg="1"/>
      <p:bldP spid="26" grpId="0" animBg="1"/>
      <p:bldP spid="28" grpId="0"/>
      <p:bldP spid="34" grpId="0"/>
      <p:bldP spid="39" grpId="0" animBg="1"/>
      <p:bldP spid="40" grpId="0" animBg="1"/>
      <p:bldP spid="35" grpId="0"/>
      <p:bldP spid="3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66408" y="-162272"/>
            <a:ext cx="7498080" cy="1143000"/>
          </a:xfrm>
        </p:spPr>
        <p:txBody>
          <a:bodyPr>
            <a:normAutofit/>
          </a:bodyPr>
          <a:lstStyle/>
          <a:p>
            <a:r>
              <a:rPr lang="fr-FR" dirty="0" err="1" smtClean="0"/>
              <a:t>VeTerrA</a:t>
            </a:r>
            <a:r>
              <a:rPr lang="fr-FR" dirty="0" smtClean="0"/>
              <a:t> en quelques mots…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908720"/>
            <a:ext cx="8424936" cy="5722490"/>
          </a:xfrm>
        </p:spPr>
        <p:txBody>
          <a:bodyPr>
            <a:noAutofit/>
          </a:bodyPr>
          <a:lstStyle/>
          <a:p>
            <a:r>
              <a:rPr lang="fr-FR" sz="2000" b="1" dirty="0" smtClean="0">
                <a:solidFill>
                  <a:schemeClr val="accent3"/>
                </a:solidFill>
              </a:rPr>
              <a:t>Notre objectif : </a:t>
            </a:r>
            <a:br>
              <a:rPr lang="fr-FR" sz="2000" b="1" dirty="0" smtClean="0">
                <a:solidFill>
                  <a:schemeClr val="accent3"/>
                </a:solidFill>
              </a:rPr>
            </a:br>
            <a:r>
              <a:rPr lang="fr-FR" sz="2000" dirty="0"/>
              <a:t>E</a:t>
            </a:r>
            <a:r>
              <a:rPr lang="fr-FR" sz="2000" dirty="0" smtClean="0"/>
              <a:t>xplorer les conditions susceptibles de favoriser l’installation durable </a:t>
            </a:r>
            <a:br>
              <a:rPr lang="fr-FR" sz="2000" dirty="0" smtClean="0"/>
            </a:br>
            <a:r>
              <a:rPr lang="fr-FR" sz="2000" dirty="0" smtClean="0"/>
              <a:t>de vétérinaires dans les territoires ruraux</a:t>
            </a:r>
          </a:p>
          <a:p>
            <a:endParaRPr lang="fr-FR" sz="900" dirty="0" smtClean="0"/>
          </a:p>
          <a:p>
            <a:r>
              <a:rPr lang="fr-FR" sz="2000" b="1" dirty="0" smtClean="0">
                <a:solidFill>
                  <a:schemeClr val="accent4"/>
                </a:solidFill>
              </a:rPr>
              <a:t>Notre terrain d’investigation : </a:t>
            </a:r>
            <a:r>
              <a:rPr lang="fr-FR" sz="1800" dirty="0" smtClean="0"/>
              <a:t>le Massif central</a:t>
            </a:r>
          </a:p>
          <a:p>
            <a:endParaRPr lang="fr-FR" sz="600" u="sng" dirty="0" smtClean="0"/>
          </a:p>
          <a:p>
            <a:r>
              <a:rPr lang="fr-FR" sz="2000" b="1" dirty="0" smtClean="0">
                <a:solidFill>
                  <a:schemeClr val="accent2"/>
                </a:solidFill>
              </a:rPr>
              <a:t>Notre approche méthodologique :</a:t>
            </a:r>
          </a:p>
          <a:p>
            <a:pPr lvl="1"/>
            <a:r>
              <a:rPr lang="fr-FR" sz="1800" dirty="0" smtClean="0"/>
              <a:t>Croiser des éléments quantitatifs et des éléments qualitatifs</a:t>
            </a:r>
          </a:p>
          <a:p>
            <a:pPr lvl="1"/>
            <a:r>
              <a:rPr lang="fr-FR" sz="1800" dirty="0" smtClean="0"/>
              <a:t>Miser sur l’exploration des diversités</a:t>
            </a:r>
            <a:endParaRPr lang="fr-FR" dirty="0"/>
          </a:p>
          <a:p>
            <a:pPr lvl="2"/>
            <a:r>
              <a:rPr lang="fr-FR" sz="1600" dirty="0" smtClean="0"/>
              <a:t>diversité </a:t>
            </a:r>
            <a:r>
              <a:rPr lang="fr-FR" sz="1600" dirty="0"/>
              <a:t>des territoires,  des systèmes d’élevage présents sur les </a:t>
            </a:r>
            <a:r>
              <a:rPr lang="fr-FR" sz="1600" dirty="0" smtClean="0"/>
              <a:t>territoires</a:t>
            </a:r>
          </a:p>
          <a:p>
            <a:pPr lvl="2"/>
            <a:r>
              <a:rPr lang="fr-FR" sz="1600" dirty="0" smtClean="0"/>
              <a:t>diversité </a:t>
            </a:r>
            <a:r>
              <a:rPr lang="fr-FR" sz="1600" dirty="0"/>
              <a:t>des formes de relations </a:t>
            </a:r>
            <a:r>
              <a:rPr lang="fr-FR" sz="1600" dirty="0" smtClean="0"/>
              <a:t>vétérinaires-éleveurs</a:t>
            </a:r>
          </a:p>
          <a:p>
            <a:pPr lvl="2"/>
            <a:r>
              <a:rPr lang="fr-FR" sz="1600" dirty="0" smtClean="0"/>
              <a:t>diversité </a:t>
            </a:r>
            <a:r>
              <a:rPr lang="fr-FR" sz="1600" dirty="0"/>
              <a:t>des enjeux de développement des territoires</a:t>
            </a:r>
          </a:p>
          <a:p>
            <a:pPr marL="617220" lvl="1" indent="-342900">
              <a:defRPr/>
            </a:pPr>
            <a:r>
              <a:rPr lang="fr-FR" sz="1800" dirty="0" smtClean="0"/>
              <a:t>Et </a:t>
            </a:r>
            <a:r>
              <a:rPr lang="fr-FR" sz="1800" dirty="0"/>
              <a:t>le croisement de différents points de vue : </a:t>
            </a:r>
            <a:r>
              <a:rPr lang="fr-FR" sz="1600" dirty="0" smtClean="0"/>
              <a:t>vétérinaires, éleveurs, </a:t>
            </a:r>
            <a:r>
              <a:rPr lang="fr-FR" sz="1600" dirty="0"/>
              <a:t>acteurs 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>du </a:t>
            </a:r>
            <a:r>
              <a:rPr lang="fr-FR" sz="1600" dirty="0"/>
              <a:t>développement territorial, chercheurs, enseignants-chercheurs et </a:t>
            </a:r>
            <a:r>
              <a:rPr lang="fr-FR" sz="1600" dirty="0" smtClean="0"/>
              <a:t>étudiants</a:t>
            </a:r>
          </a:p>
          <a:p>
            <a:pPr marL="617220" lvl="1" indent="-342900" algn="just">
              <a:defRPr/>
            </a:pPr>
            <a:endParaRPr lang="fr-FR" sz="1400" dirty="0" smtClean="0"/>
          </a:p>
          <a:p>
            <a:pPr marL="342900" indent="-342900" algn="just">
              <a:defRPr/>
            </a:pPr>
            <a:r>
              <a:rPr lang="fr-FR" sz="2000" b="1" dirty="0" smtClean="0">
                <a:solidFill>
                  <a:schemeClr val="accent6"/>
                </a:solidFill>
              </a:rPr>
              <a:t>Notre financement : </a:t>
            </a:r>
            <a:r>
              <a:rPr lang="fr-FR" sz="1800" dirty="0" smtClean="0"/>
              <a:t>Convention </a:t>
            </a:r>
            <a:r>
              <a:rPr lang="fr-FR" sz="1800" dirty="0"/>
              <a:t>Interrégionale de Massif, Massif </a:t>
            </a:r>
            <a:r>
              <a:rPr lang="fr-FR" sz="1800" dirty="0" smtClean="0"/>
              <a:t>central, </a:t>
            </a:r>
            <a:br>
              <a:rPr lang="fr-FR" sz="1800" dirty="0" smtClean="0"/>
            </a:br>
            <a:r>
              <a:rPr lang="fr-FR" sz="1800" dirty="0" smtClean="0"/>
              <a:t>et programme </a:t>
            </a:r>
            <a:r>
              <a:rPr lang="fr-FR" sz="1800" dirty="0"/>
              <a:t>opérationnel Massif central FEDER</a:t>
            </a:r>
          </a:p>
          <a:p>
            <a:pPr marL="0" indent="0">
              <a:buNone/>
              <a:defRPr/>
            </a:pPr>
            <a:r>
              <a:rPr lang="fr-FR" sz="1600" dirty="0" smtClean="0"/>
              <a:t>	</a:t>
            </a:r>
            <a:r>
              <a:rPr lang="fr-FR" sz="1800" dirty="0" smtClean="0"/>
              <a:t>Subvention : </a:t>
            </a:r>
            <a:r>
              <a:rPr lang="fr-FR" sz="1800" dirty="0"/>
              <a:t>131 964,50 </a:t>
            </a:r>
            <a:r>
              <a:rPr lang="fr-FR" sz="1800" dirty="0" smtClean="0"/>
              <a:t>€ </a:t>
            </a:r>
            <a:r>
              <a:rPr lang="fr-FR" sz="1800" dirty="0" smtClean="0">
                <a:solidFill>
                  <a:schemeClr val="accent4"/>
                </a:solidFill>
              </a:rPr>
              <a:t/>
            </a:r>
            <a:br>
              <a:rPr lang="fr-FR" sz="1800" dirty="0" smtClean="0">
                <a:solidFill>
                  <a:schemeClr val="accent4"/>
                </a:solidFill>
              </a:rPr>
            </a:br>
            <a:r>
              <a:rPr lang="fr-FR" sz="1800" dirty="0" smtClean="0">
                <a:solidFill>
                  <a:schemeClr val="accent4"/>
                </a:solidFill>
              </a:rPr>
              <a:t>	</a:t>
            </a:r>
            <a:r>
              <a:rPr lang="fr-FR" sz="1800" dirty="0" smtClean="0"/>
              <a:t>(Auvergne </a:t>
            </a:r>
            <a:r>
              <a:rPr lang="fr-FR" sz="1800" dirty="0"/>
              <a:t>: 20 000 </a:t>
            </a:r>
            <a:r>
              <a:rPr lang="fr-FR" sz="1800" dirty="0" smtClean="0"/>
              <a:t>€, FNADT </a:t>
            </a:r>
            <a:r>
              <a:rPr lang="fr-FR" sz="1800" dirty="0"/>
              <a:t>: 13 171 </a:t>
            </a:r>
            <a:r>
              <a:rPr lang="fr-FR" sz="1800" dirty="0" smtClean="0"/>
              <a:t>€, FEDER </a:t>
            </a:r>
            <a:r>
              <a:rPr lang="fr-FR" sz="1800" dirty="0"/>
              <a:t>: 98 793,50 </a:t>
            </a:r>
            <a:r>
              <a:rPr lang="fr-FR" sz="1800" dirty="0" smtClean="0"/>
              <a:t>€)</a:t>
            </a:r>
            <a:endParaRPr lang="fr-FR" sz="1800" dirty="0"/>
          </a:p>
          <a:p>
            <a:pPr marL="274320" indent="-274320" algn="just">
              <a:buNone/>
              <a:defRPr/>
            </a:pPr>
            <a:endParaRPr lang="fr-FR" sz="2000" dirty="0"/>
          </a:p>
          <a:p>
            <a:pPr lvl="1"/>
            <a:endParaRPr lang="fr-F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2339752" y="54868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131840" y="548680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395536" y="2613192"/>
            <a:ext cx="0" cy="578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7956376" y="2541184"/>
            <a:ext cx="0" cy="722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7308304" y="2541184"/>
            <a:ext cx="0" cy="722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6084168" y="2613192"/>
            <a:ext cx="0" cy="650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5220072" y="261319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691680" y="261319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lèche droite 3"/>
          <p:cNvSpPr/>
          <p:nvPr/>
        </p:nvSpPr>
        <p:spPr>
          <a:xfrm>
            <a:off x="1691680" y="116632"/>
            <a:ext cx="6048672" cy="108012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516559" y="122364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 smtClean="0"/>
              <a:t>Juin 2012 : </a:t>
            </a:r>
            <a:br>
              <a:rPr lang="fr-FR" sz="1400" dirty="0" smtClean="0"/>
            </a:br>
            <a:r>
              <a:rPr lang="fr-FR" sz="1400" dirty="0" smtClean="0"/>
              <a:t>dépôt du projet</a:t>
            </a:r>
            <a:endParaRPr lang="fr-FR" sz="1400" dirty="0"/>
          </a:p>
        </p:txBody>
      </p:sp>
      <p:sp>
        <p:nvSpPr>
          <p:cNvPr id="8" name="Rectangle 7"/>
          <p:cNvSpPr/>
          <p:nvPr/>
        </p:nvSpPr>
        <p:spPr>
          <a:xfrm>
            <a:off x="3275856" y="300989"/>
            <a:ext cx="3744416" cy="720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2013 : démarrage partiel du projet, </a:t>
            </a:r>
            <a:br>
              <a:rPr lang="fr-FR" sz="1600" b="1" dirty="0" smtClean="0">
                <a:solidFill>
                  <a:schemeClr val="tx1"/>
                </a:solidFill>
              </a:rPr>
            </a:br>
            <a:r>
              <a:rPr lang="fr-FR" sz="1600" b="1" dirty="0" smtClean="0">
                <a:solidFill>
                  <a:schemeClr val="tx1"/>
                </a:solidFill>
              </a:rPr>
              <a:t> (axe éleveurs, axe étudiants)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032938" y="1206803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/>
              <a:t>Nov</a:t>
            </a:r>
            <a:r>
              <a:rPr lang="fr-FR" sz="1400" dirty="0" smtClean="0"/>
              <a:t> 2012 : </a:t>
            </a:r>
            <a:br>
              <a:rPr lang="fr-FR" sz="1400" dirty="0" smtClean="0"/>
            </a:br>
            <a:r>
              <a:rPr lang="fr-FR" sz="1400" dirty="0" smtClean="0"/>
              <a:t>convention Région Auvergne, </a:t>
            </a:r>
            <a:br>
              <a:rPr lang="fr-FR" sz="1400" dirty="0" smtClean="0"/>
            </a:br>
            <a:r>
              <a:rPr lang="fr-FR" sz="1400" dirty="0" smtClean="0"/>
              <a:t>20 000 €</a:t>
            </a:r>
          </a:p>
          <a:p>
            <a:r>
              <a:rPr lang="fr-FR" sz="1400" dirty="0"/>
              <a:t> </a:t>
            </a:r>
          </a:p>
        </p:txBody>
      </p:sp>
      <p:sp>
        <p:nvSpPr>
          <p:cNvPr id="11" name="Flèche droite 10"/>
          <p:cNvSpPr/>
          <p:nvPr/>
        </p:nvSpPr>
        <p:spPr>
          <a:xfrm>
            <a:off x="107504" y="2276872"/>
            <a:ext cx="8928992" cy="91528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39552" y="2400070"/>
            <a:ext cx="3744416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2014 :  première année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27984" y="2400070"/>
            <a:ext cx="3744416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2015 : deuxième année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5496" y="3191578"/>
            <a:ext cx="11521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Déc 2013 : conventions FEDER et FNADT,</a:t>
            </a:r>
          </a:p>
          <a:p>
            <a:r>
              <a:rPr lang="fr-FR" sz="1400" dirty="0" smtClean="0"/>
              <a:t>110 000 €</a:t>
            </a:r>
            <a:endParaRPr lang="fr-FR" sz="1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459971" y="3326883"/>
            <a:ext cx="1298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accent3"/>
                </a:solidFill>
              </a:rPr>
              <a:t>15/04/14 : CoPil</a:t>
            </a:r>
            <a:r>
              <a:rPr lang="fr-FR" sz="1600" b="1" dirty="0"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580112" y="3326883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accent3"/>
                </a:solidFill>
              </a:rPr>
              <a:t>18/05/15 :</a:t>
            </a:r>
          </a:p>
          <a:p>
            <a:r>
              <a:rPr lang="fr-FR" sz="1600" b="1" dirty="0" smtClean="0">
                <a:solidFill>
                  <a:schemeClr val="accent3"/>
                </a:solidFill>
              </a:rPr>
              <a:t>CoPil2</a:t>
            </a:r>
            <a:endParaRPr lang="fr-FR" sz="1600" b="1" dirty="0">
              <a:solidFill>
                <a:schemeClr val="accent3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804248" y="3335594"/>
            <a:ext cx="11521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accent3"/>
                </a:solidFill>
              </a:rPr>
              <a:t>Sept-oct</a:t>
            </a:r>
            <a:r>
              <a:rPr lang="fr-FR" sz="1600" b="1" dirty="0">
                <a:solidFill>
                  <a:schemeClr val="accent3"/>
                </a:solidFill>
              </a:rPr>
              <a:t>1</a:t>
            </a:r>
            <a:r>
              <a:rPr lang="fr-FR" sz="1600" b="1" dirty="0" smtClean="0">
                <a:solidFill>
                  <a:schemeClr val="accent3"/>
                </a:solidFill>
              </a:rPr>
              <a:t>5 : séminaire final</a:t>
            </a:r>
            <a:endParaRPr lang="fr-FR" sz="1600" b="1" dirty="0">
              <a:solidFill>
                <a:schemeClr val="accent3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884368" y="3335594"/>
            <a:ext cx="1080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/>
              <a:t>Nov</a:t>
            </a:r>
            <a:r>
              <a:rPr lang="fr-FR" sz="1400" dirty="0" smtClean="0"/>
              <a:t> 2015 : fin des 3 conventions</a:t>
            </a:r>
            <a:endParaRPr lang="fr-FR" sz="1400" dirty="0"/>
          </a:p>
        </p:txBody>
      </p:sp>
      <p:sp>
        <p:nvSpPr>
          <p:cNvPr id="28" name="ZoneTexte 27"/>
          <p:cNvSpPr txBox="1"/>
          <p:nvPr/>
        </p:nvSpPr>
        <p:spPr>
          <a:xfrm>
            <a:off x="4427984" y="3263586"/>
            <a:ext cx="10801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10/03/15</a:t>
            </a:r>
            <a:r>
              <a:rPr lang="fr-FR" sz="1600" dirty="0" smtClean="0"/>
              <a:t> : séminaire recherche (interne)</a:t>
            </a:r>
            <a:endParaRPr lang="fr-FR" sz="1600" dirty="0"/>
          </a:p>
        </p:txBody>
      </p:sp>
      <p:sp>
        <p:nvSpPr>
          <p:cNvPr id="45" name="Triangle isocèle 44"/>
          <p:cNvSpPr/>
          <p:nvPr/>
        </p:nvSpPr>
        <p:spPr>
          <a:xfrm>
            <a:off x="-324544" y="3956551"/>
            <a:ext cx="4608511" cy="2856825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Présentation du projet, </a:t>
            </a:r>
            <a:br>
              <a:rPr lang="fr-FR" sz="1600" b="1" dirty="0">
                <a:solidFill>
                  <a:schemeClr val="tx1"/>
                </a:solidFill>
              </a:rPr>
            </a:br>
            <a:r>
              <a:rPr lang="fr-FR" sz="1600" b="1" dirty="0">
                <a:solidFill>
                  <a:schemeClr val="tx1"/>
                </a:solidFill>
              </a:rPr>
              <a:t>de nos intentions. </a:t>
            </a:r>
            <a:br>
              <a:rPr lang="fr-FR" sz="1600" b="1" dirty="0">
                <a:solidFill>
                  <a:schemeClr val="tx1"/>
                </a:solidFill>
              </a:rPr>
            </a:br>
            <a:r>
              <a:rPr lang="fr-FR" sz="1600" b="1" dirty="0">
                <a:solidFill>
                  <a:schemeClr val="tx1"/>
                </a:solidFill>
              </a:rPr>
              <a:t>Imprégnation de la problématique et des enjeux pour les acteurs.</a:t>
            </a:r>
          </a:p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6" name="Triangle isocèle 45"/>
          <p:cNvSpPr/>
          <p:nvPr/>
        </p:nvSpPr>
        <p:spPr>
          <a:xfrm>
            <a:off x="3635896" y="3956551"/>
            <a:ext cx="4896543" cy="2856825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</a:rPr>
              <a:t>Présentation / discussion de résultats. Prise de recul sur nos productions.  Construction de messages pour le séminaire final.</a:t>
            </a:r>
          </a:p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95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/>
      <p:bldP spid="11" grpId="0" animBg="1"/>
      <p:bldP spid="12" grpId="0" animBg="1"/>
      <p:bldP spid="13" grpId="0" animBg="1"/>
      <p:bldP spid="15" grpId="0"/>
      <p:bldP spid="17" grpId="0"/>
      <p:bldP spid="19" grpId="0"/>
      <p:bldP spid="21" grpId="0"/>
      <p:bldP spid="23" grpId="0"/>
      <p:bldP spid="28" grpId="0"/>
      <p:bldP spid="45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7" b="10500"/>
          <a:stretch/>
        </p:blipFill>
        <p:spPr>
          <a:xfrm>
            <a:off x="-36513" y="-54768"/>
            <a:ext cx="7128793" cy="152113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900970" y="1484784"/>
            <a:ext cx="2232248" cy="1124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Tâche 4 :</a:t>
            </a:r>
          </a:p>
          <a:p>
            <a:pPr algn="ctr"/>
            <a:endParaRPr lang="fr-FR" sz="500" dirty="0" smtClean="0"/>
          </a:p>
          <a:p>
            <a:pPr algn="ctr"/>
            <a:endParaRPr lang="fr-FR" sz="300" dirty="0" smtClean="0"/>
          </a:p>
          <a:p>
            <a:pPr algn="ctr"/>
            <a:r>
              <a:rPr lang="fr-FR" sz="1600" dirty="0" smtClean="0"/>
              <a:t>Formation et valorisation</a:t>
            </a:r>
            <a:endParaRPr lang="fr-FR" sz="1600" dirty="0"/>
          </a:p>
        </p:txBody>
      </p:sp>
      <p:sp>
        <p:nvSpPr>
          <p:cNvPr id="9" name="Rectangle 8"/>
          <p:cNvSpPr/>
          <p:nvPr/>
        </p:nvSpPr>
        <p:spPr>
          <a:xfrm>
            <a:off x="4596714" y="1484784"/>
            <a:ext cx="2232248" cy="1124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Tâche 3 :</a:t>
            </a:r>
          </a:p>
          <a:p>
            <a:pPr algn="ctr"/>
            <a:endParaRPr lang="fr-FR" sz="500" dirty="0" smtClean="0"/>
          </a:p>
          <a:p>
            <a:pPr algn="ctr"/>
            <a:r>
              <a:rPr lang="fr-FR" sz="1600" dirty="0" smtClean="0"/>
              <a:t>Approche </a:t>
            </a:r>
            <a:br>
              <a:rPr lang="fr-FR" sz="1600" dirty="0" smtClean="0"/>
            </a:br>
            <a:r>
              <a:rPr lang="fr-FR" sz="1600" dirty="0" smtClean="0"/>
              <a:t>par les politiques publiques</a:t>
            </a:r>
            <a:endParaRPr lang="fr-FR" sz="1600" dirty="0"/>
          </a:p>
        </p:txBody>
      </p:sp>
      <p:sp>
        <p:nvSpPr>
          <p:cNvPr id="10" name="Rectangle 9"/>
          <p:cNvSpPr/>
          <p:nvPr/>
        </p:nvSpPr>
        <p:spPr>
          <a:xfrm>
            <a:off x="2292458" y="1484784"/>
            <a:ext cx="2232248" cy="1124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Tâche 2 :</a:t>
            </a:r>
            <a:br>
              <a:rPr lang="fr-FR" sz="2000" dirty="0" smtClean="0"/>
            </a:br>
            <a:r>
              <a:rPr lang="fr-FR" sz="1600" dirty="0" smtClean="0"/>
              <a:t>activités et parcours des éleveurs, vétos et étudiants</a:t>
            </a:r>
            <a:endParaRPr lang="fr-FR" sz="1600" dirty="0"/>
          </a:p>
        </p:txBody>
      </p:sp>
      <p:sp>
        <p:nvSpPr>
          <p:cNvPr id="11" name="Rectangle 10"/>
          <p:cNvSpPr/>
          <p:nvPr/>
        </p:nvSpPr>
        <p:spPr>
          <a:xfrm>
            <a:off x="-11798" y="1484784"/>
            <a:ext cx="2232248" cy="1124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Tâche 1 : </a:t>
            </a:r>
            <a:br>
              <a:rPr lang="fr-FR" sz="2000" dirty="0" smtClean="0"/>
            </a:br>
            <a:r>
              <a:rPr lang="fr-FR" sz="1600" dirty="0" smtClean="0"/>
              <a:t>approche quantitative et cartographique :  </a:t>
            </a:r>
            <a:br>
              <a:rPr lang="fr-FR" sz="1600" dirty="0" smtClean="0"/>
            </a:br>
            <a:r>
              <a:rPr lang="fr-FR" sz="1600" dirty="0" smtClean="0"/>
              <a:t>objectiver le problème ?</a:t>
            </a:r>
            <a:endParaRPr lang="fr-FR" sz="1600" dirty="0"/>
          </a:p>
        </p:txBody>
      </p:sp>
      <p:sp>
        <p:nvSpPr>
          <p:cNvPr id="12" name="Rectangle 11"/>
          <p:cNvSpPr/>
          <p:nvPr/>
        </p:nvSpPr>
        <p:spPr>
          <a:xfrm>
            <a:off x="24714" y="3068960"/>
            <a:ext cx="2195736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Analyse de la </a:t>
            </a:r>
            <a:r>
              <a:rPr lang="fr-FR" sz="1600" dirty="0" err="1" smtClean="0"/>
              <a:t>BdD</a:t>
            </a:r>
            <a:r>
              <a:rPr lang="fr-FR" sz="1600" dirty="0" smtClean="0"/>
              <a:t> de l’Ordre, approche cartographique</a:t>
            </a:r>
            <a:endParaRPr lang="fr-FR" sz="1600" dirty="0"/>
          </a:p>
        </p:txBody>
      </p:sp>
      <p:sp>
        <p:nvSpPr>
          <p:cNvPr id="13" name="Rectangle 12"/>
          <p:cNvSpPr/>
          <p:nvPr/>
        </p:nvSpPr>
        <p:spPr>
          <a:xfrm>
            <a:off x="24714" y="4221088"/>
            <a:ext cx="2195736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Econométrie : facteurs de localisation ? Dynamique d’évolution?</a:t>
            </a:r>
            <a:endParaRPr lang="fr-FR" sz="1600" dirty="0"/>
          </a:p>
        </p:txBody>
      </p:sp>
      <p:sp>
        <p:nvSpPr>
          <p:cNvPr id="14" name="Rectangle 13"/>
          <p:cNvSpPr/>
          <p:nvPr/>
        </p:nvSpPr>
        <p:spPr>
          <a:xfrm>
            <a:off x="2292458" y="3068960"/>
            <a:ext cx="2195736" cy="9361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Représentations des étudiants vétérinaires</a:t>
            </a:r>
            <a:endParaRPr lang="fr-FR" sz="1600" dirty="0"/>
          </a:p>
        </p:txBody>
      </p:sp>
      <p:sp>
        <p:nvSpPr>
          <p:cNvPr id="15" name="Rectangle 14"/>
          <p:cNvSpPr/>
          <p:nvPr/>
        </p:nvSpPr>
        <p:spPr>
          <a:xfrm>
            <a:off x="2292458" y="4221088"/>
            <a:ext cx="2195736" cy="9361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Gestion sanitaire en élevage et relations vétérinaire(s)-éleveur(s)</a:t>
            </a:r>
            <a:endParaRPr lang="fr-FR" sz="1600" dirty="0"/>
          </a:p>
        </p:txBody>
      </p:sp>
      <p:sp>
        <p:nvSpPr>
          <p:cNvPr id="16" name="Rectangle 15"/>
          <p:cNvSpPr/>
          <p:nvPr/>
        </p:nvSpPr>
        <p:spPr>
          <a:xfrm>
            <a:off x="2279542" y="5373216"/>
            <a:ext cx="2195736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Parcours et motivations des vétérinaires ruraux</a:t>
            </a:r>
            <a:endParaRPr lang="fr-FR" sz="1600" dirty="0"/>
          </a:p>
        </p:txBody>
      </p:sp>
      <p:sp>
        <p:nvSpPr>
          <p:cNvPr id="17" name="Rectangle 16"/>
          <p:cNvSpPr/>
          <p:nvPr/>
        </p:nvSpPr>
        <p:spPr>
          <a:xfrm>
            <a:off x="4596714" y="3068960"/>
            <a:ext cx="2195736" cy="9361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Enquête institutionnelle</a:t>
            </a:r>
            <a:endParaRPr lang="fr-FR" sz="1600" dirty="0"/>
          </a:p>
        </p:txBody>
      </p:sp>
      <p:sp>
        <p:nvSpPr>
          <p:cNvPr id="18" name="Rectangle 17"/>
          <p:cNvSpPr/>
          <p:nvPr/>
        </p:nvSpPr>
        <p:spPr>
          <a:xfrm>
            <a:off x="4596714" y="4221088"/>
            <a:ext cx="2195736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Monographies sur différents terrains</a:t>
            </a:r>
            <a:endParaRPr lang="fr-FR" sz="1600" dirty="0"/>
          </a:p>
        </p:txBody>
      </p:sp>
      <p:sp>
        <p:nvSpPr>
          <p:cNvPr id="19" name="Rectangle 18"/>
          <p:cNvSpPr/>
          <p:nvPr/>
        </p:nvSpPr>
        <p:spPr>
          <a:xfrm>
            <a:off x="4582603" y="5373216"/>
            <a:ext cx="2195736" cy="93610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Mise en perspective internationale</a:t>
            </a:r>
            <a:endParaRPr lang="fr-FR" sz="1600" dirty="0"/>
          </a:p>
        </p:txBody>
      </p:sp>
      <p:sp>
        <p:nvSpPr>
          <p:cNvPr id="20" name="Rectangle 19"/>
          <p:cNvSpPr/>
          <p:nvPr/>
        </p:nvSpPr>
        <p:spPr>
          <a:xfrm>
            <a:off x="6900970" y="3068960"/>
            <a:ext cx="2195736" cy="32403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Le jeu de territoire : un outil pour questionner les représentations des territoires ruraux et de la pratique vétérinaire en milieu rural :</a:t>
            </a:r>
          </a:p>
          <a:p>
            <a:pPr algn="ctr"/>
            <a:endParaRPr lang="fr-FR" sz="1600" dirty="0"/>
          </a:p>
          <a:p>
            <a:pPr algn="ctr"/>
            <a:r>
              <a:rPr lang="fr-FR" sz="1600" dirty="0" smtClean="0"/>
              <a:t>Test à </a:t>
            </a:r>
            <a:r>
              <a:rPr lang="fr-FR" sz="1600" dirty="0" err="1" smtClean="0"/>
              <a:t>Marcy</a:t>
            </a:r>
            <a:endParaRPr lang="fr-FR" sz="1600" dirty="0" smtClean="0"/>
          </a:p>
          <a:p>
            <a:pPr algn="ctr"/>
            <a:r>
              <a:rPr lang="fr-FR" sz="1600" dirty="0" smtClean="0"/>
              <a:t>Analyse</a:t>
            </a:r>
          </a:p>
          <a:p>
            <a:pPr algn="ctr"/>
            <a:r>
              <a:rPr lang="fr-FR" sz="1600" dirty="0" smtClean="0"/>
              <a:t>Perspectives</a:t>
            </a:r>
            <a:endParaRPr lang="fr-FR" sz="1600" dirty="0"/>
          </a:p>
        </p:txBody>
      </p:sp>
      <p:sp>
        <p:nvSpPr>
          <p:cNvPr id="21" name="Organigramme : Alternative 20"/>
          <p:cNvSpPr/>
          <p:nvPr/>
        </p:nvSpPr>
        <p:spPr>
          <a:xfrm>
            <a:off x="4596714" y="2852936"/>
            <a:ext cx="1152128" cy="298176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1- matin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2" name="Organigramme : Alternative 21"/>
          <p:cNvSpPr/>
          <p:nvPr/>
        </p:nvSpPr>
        <p:spPr>
          <a:xfrm>
            <a:off x="2292458" y="2852936"/>
            <a:ext cx="1152128" cy="288032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2- matin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3" name="Organigramme : Alternative 22"/>
          <p:cNvSpPr/>
          <p:nvPr/>
        </p:nvSpPr>
        <p:spPr>
          <a:xfrm>
            <a:off x="2292458" y="4096903"/>
            <a:ext cx="1152128" cy="268201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3- matin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4" name="Organigramme : Alternative 23"/>
          <p:cNvSpPr/>
          <p:nvPr/>
        </p:nvSpPr>
        <p:spPr>
          <a:xfrm>
            <a:off x="6876290" y="2897560"/>
            <a:ext cx="1152128" cy="253552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4- matin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5" name="Organigramme : Alternative 24"/>
          <p:cNvSpPr/>
          <p:nvPr/>
        </p:nvSpPr>
        <p:spPr>
          <a:xfrm>
            <a:off x="4596714" y="4094312"/>
            <a:ext cx="1512168" cy="270792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5- après-midi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6" name="Organigramme : Alternative 25"/>
          <p:cNvSpPr/>
          <p:nvPr/>
        </p:nvSpPr>
        <p:spPr>
          <a:xfrm>
            <a:off x="2287685" y="5293734"/>
            <a:ext cx="1512168" cy="223498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6</a:t>
            </a:r>
            <a:r>
              <a:rPr lang="fr-FR" sz="1400" dirty="0" smtClean="0">
                <a:solidFill>
                  <a:schemeClr val="tx1"/>
                </a:solidFill>
              </a:rPr>
              <a:t>- après-midi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7" name="Organigramme : Alternative 26"/>
          <p:cNvSpPr/>
          <p:nvPr/>
        </p:nvSpPr>
        <p:spPr>
          <a:xfrm>
            <a:off x="28543" y="2852936"/>
            <a:ext cx="1512168" cy="234244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7- après-midi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8" name="Organigramme : Alternative 27"/>
          <p:cNvSpPr/>
          <p:nvPr/>
        </p:nvSpPr>
        <p:spPr>
          <a:xfrm>
            <a:off x="24642" y="4081954"/>
            <a:ext cx="1512168" cy="265909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8</a:t>
            </a:r>
            <a:r>
              <a:rPr lang="fr-FR" sz="1400" dirty="0" smtClean="0">
                <a:solidFill>
                  <a:schemeClr val="tx1"/>
                </a:solidFill>
              </a:rPr>
              <a:t>- après-midi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9" name="Organigramme : Alternative 28"/>
          <p:cNvSpPr/>
          <p:nvPr/>
        </p:nvSpPr>
        <p:spPr>
          <a:xfrm>
            <a:off x="4583267" y="5246440"/>
            <a:ext cx="1512168" cy="270792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9- après-midi 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51520" y="6249234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Résultats finalisés</a:t>
            </a:r>
            <a:endParaRPr lang="fr-FR" sz="1600" dirty="0"/>
          </a:p>
        </p:txBody>
      </p:sp>
      <p:sp>
        <p:nvSpPr>
          <p:cNvPr id="32" name="Rectangle 31"/>
          <p:cNvSpPr/>
          <p:nvPr/>
        </p:nvSpPr>
        <p:spPr>
          <a:xfrm>
            <a:off x="35496" y="6597352"/>
            <a:ext cx="216024" cy="21602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251520" y="6537266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Dispositifs en cours</a:t>
            </a:r>
            <a:endParaRPr lang="fr-FR" sz="1400" dirty="0"/>
          </a:p>
        </p:txBody>
      </p:sp>
      <p:sp>
        <p:nvSpPr>
          <p:cNvPr id="34" name="Rectangle 33"/>
          <p:cNvSpPr/>
          <p:nvPr/>
        </p:nvSpPr>
        <p:spPr>
          <a:xfrm>
            <a:off x="35496" y="6309320"/>
            <a:ext cx="216024" cy="2160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94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/>
      <p:bldP spid="32" grpId="0" animBg="1"/>
      <p:bldP spid="33" grpId="0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1640" y="1580728"/>
            <a:ext cx="7498080" cy="480060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10h00 : introduction</a:t>
            </a:r>
          </a:p>
          <a:p>
            <a:r>
              <a:rPr lang="fr-FR" sz="2000" dirty="0" smtClean="0"/>
              <a:t>10h10 : tour de table</a:t>
            </a:r>
          </a:p>
          <a:p>
            <a:r>
              <a:rPr lang="fr-FR" sz="2000" dirty="0" smtClean="0"/>
              <a:t>10h15-12h15 : présentation des résultats finalisés – discussion</a:t>
            </a:r>
          </a:p>
          <a:p>
            <a:endParaRPr lang="fr-FR" sz="2000" dirty="0" smtClean="0"/>
          </a:p>
          <a:p>
            <a:pPr marL="82296" indent="0">
              <a:buNone/>
            </a:pPr>
            <a:r>
              <a:rPr lang="fr-FR" sz="2000" dirty="0" smtClean="0"/>
              <a:t>Repas pris ensemble</a:t>
            </a:r>
          </a:p>
          <a:p>
            <a:pPr marL="82296" indent="0">
              <a:buNone/>
            </a:pPr>
            <a:endParaRPr lang="fr-FR" sz="2000" dirty="0" smtClean="0"/>
          </a:p>
          <a:p>
            <a:r>
              <a:rPr lang="fr-FR" sz="2000" dirty="0" smtClean="0"/>
              <a:t>14h00-14h50 : présentation des dispositifs en cours</a:t>
            </a:r>
          </a:p>
          <a:p>
            <a:r>
              <a:rPr lang="fr-FR" sz="2000" dirty="0" smtClean="0"/>
              <a:t>14h50-15h40 : travail collectif sur les résultats marquants</a:t>
            </a:r>
          </a:p>
          <a:p>
            <a:r>
              <a:rPr lang="fr-FR" sz="2000" dirty="0" smtClean="0"/>
              <a:t>15h40-16h00 : discussion sur le séminaire final</a:t>
            </a:r>
          </a:p>
          <a:p>
            <a:r>
              <a:rPr lang="fr-FR" sz="2000" dirty="0" smtClean="0"/>
              <a:t>16h00 : fin de la journée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9718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1925</TotalTime>
  <Words>591</Words>
  <Application>Microsoft Office PowerPoint</Application>
  <PresentationFormat>Affichage à l'écran (4:3)</PresentationFormat>
  <Paragraphs>112</Paragraphs>
  <Slides>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Verdana</vt:lpstr>
      <vt:lpstr>Wingdings 2</vt:lpstr>
      <vt:lpstr>Solstice</vt:lpstr>
      <vt:lpstr>VeTerrA Massif central :  Vétérinaires et Territoires ruraux Attractifs </vt:lpstr>
      <vt:lpstr>Présentation PowerPoint</vt:lpstr>
      <vt:lpstr>VeTerrA en quelques mots…</vt:lpstr>
      <vt:lpstr>Présentation PowerPoint</vt:lpstr>
      <vt:lpstr>Présentation PowerPoint</vt:lpstr>
      <vt:lpstr>Ordre du jour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Helene Blasquiet-Revol</dc:creator>
  <cp:lastModifiedBy>Lucie GOUTTENOIRE</cp:lastModifiedBy>
  <cp:revision>81</cp:revision>
  <cp:lastPrinted>2015-05-13T14:55:33Z</cp:lastPrinted>
  <dcterms:created xsi:type="dcterms:W3CDTF">2013-11-27T16:10:48Z</dcterms:created>
  <dcterms:modified xsi:type="dcterms:W3CDTF">2015-09-08T12:47:02Z</dcterms:modified>
</cp:coreProperties>
</file>