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89" r:id="rId2"/>
  </p:sldMasterIdLst>
  <p:notesMasterIdLst>
    <p:notesMasterId r:id="rId15"/>
  </p:notesMasterIdLst>
  <p:sldIdLst>
    <p:sldId id="271" r:id="rId3"/>
    <p:sldId id="272" r:id="rId4"/>
    <p:sldId id="273" r:id="rId5"/>
    <p:sldId id="274" r:id="rId6"/>
    <p:sldId id="275" r:id="rId7"/>
    <p:sldId id="276" r:id="rId8"/>
    <p:sldId id="281" r:id="rId9"/>
    <p:sldId id="277" r:id="rId10"/>
    <p:sldId id="279" r:id="rId11"/>
    <p:sldId id="280" r:id="rId12"/>
    <p:sldId id="278" r:id="rId13"/>
    <p:sldId id="263" r:id="rId1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484" autoAdjust="0"/>
  </p:normalViewPr>
  <p:slideViewPr>
    <p:cSldViewPr snapToGrid="0">
      <p:cViewPr varScale="1">
        <p:scale>
          <a:sx n="79" d="100"/>
          <a:sy n="79" d="100"/>
        </p:scale>
        <p:origin x="3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F6795-4826-40E9-9273-F6345955BB7A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C3B22055-7706-41A4-9980-56325626FC11}">
      <dgm:prSet phldrT="[Texte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algn="l"/>
          <a:r>
            <a:rPr lang="fr-FR" sz="1600" dirty="0" smtClean="0"/>
            <a:t>Sélection des vétérinaires présents sur les 4 zones d’études prédéfinies (selon « DPA code postal ») </a:t>
          </a:r>
          <a:endParaRPr lang="fr-FR" sz="1600" dirty="0"/>
        </a:p>
      </dgm:t>
    </dgm:pt>
    <dgm:pt modelId="{2DC432A3-B26F-400D-BE40-8AF391CACAED}" type="parTrans" cxnId="{7612FF69-E830-4FD6-8615-AD03C6C2D11B}">
      <dgm:prSet/>
      <dgm:spPr/>
      <dgm:t>
        <a:bodyPr/>
        <a:lstStyle/>
        <a:p>
          <a:endParaRPr lang="fr-FR" sz="3600"/>
        </a:p>
      </dgm:t>
    </dgm:pt>
    <dgm:pt modelId="{52363CAE-90C4-4F2F-9E53-C097E62FCE7A}" type="sibTrans" cxnId="{7612FF69-E830-4FD6-8615-AD03C6C2D11B}">
      <dgm:prSet custT="1"/>
      <dgm:spPr/>
      <dgm:t>
        <a:bodyPr/>
        <a:lstStyle/>
        <a:p>
          <a:endParaRPr lang="fr-FR" sz="1200"/>
        </a:p>
      </dgm:t>
    </dgm:pt>
    <dgm:pt modelId="{03D087BF-7325-4301-A786-370AC7D14EA0}">
      <dgm:prSet phldrT="[Texte]" custT="1"/>
      <dgm:spPr/>
      <dgm:t>
        <a:bodyPr/>
        <a:lstStyle/>
        <a:p>
          <a:r>
            <a:rPr lang="fr-FR" sz="1600" dirty="0" smtClean="0"/>
            <a:t>Jonction des tableaux « </a:t>
          </a:r>
          <a:r>
            <a:rPr lang="fr-FR" sz="1600" dirty="0" err="1" smtClean="0"/>
            <a:t>VeTerrA</a:t>
          </a:r>
          <a:r>
            <a:rPr lang="fr-FR" sz="1600" dirty="0" smtClean="0"/>
            <a:t> - Identité des vétérinaires » avec « </a:t>
          </a:r>
          <a:r>
            <a:rPr lang="fr-FR" sz="1600" dirty="0" err="1" smtClean="0"/>
            <a:t>VeTerrA</a:t>
          </a:r>
          <a:r>
            <a:rPr lang="fr-FR" sz="1600" dirty="0" smtClean="0"/>
            <a:t> - Espèces traitées et compétences déclarées »</a:t>
          </a:r>
          <a:endParaRPr lang="fr-FR" sz="1600" dirty="0"/>
        </a:p>
      </dgm:t>
    </dgm:pt>
    <dgm:pt modelId="{4811E51B-3DFB-4804-8114-63DB654EB798}" type="parTrans" cxnId="{DD1DD9F9-1507-434B-B306-F74D897E10C6}">
      <dgm:prSet/>
      <dgm:spPr/>
      <dgm:t>
        <a:bodyPr/>
        <a:lstStyle/>
        <a:p>
          <a:endParaRPr lang="fr-FR" sz="3600"/>
        </a:p>
      </dgm:t>
    </dgm:pt>
    <dgm:pt modelId="{C830F3CB-0733-4AC0-86F7-E6EDEAF14962}" type="sibTrans" cxnId="{DD1DD9F9-1507-434B-B306-F74D897E10C6}">
      <dgm:prSet custT="1"/>
      <dgm:spPr/>
      <dgm:t>
        <a:bodyPr/>
        <a:lstStyle/>
        <a:p>
          <a:endParaRPr lang="fr-FR" sz="1200"/>
        </a:p>
      </dgm:t>
    </dgm:pt>
    <dgm:pt modelId="{DD0B5D2B-98AF-4F2D-84D2-7400F4191E8C}">
      <dgm:prSet phldrT="[Texte]" custT="1"/>
      <dgm:spPr/>
      <dgm:t>
        <a:bodyPr/>
        <a:lstStyle/>
        <a:p>
          <a:r>
            <a:rPr lang="fr-FR" sz="1600" dirty="0" smtClean="0"/>
            <a:t>Regroupement par clinique des vétérinaires de chaque zone</a:t>
          </a:r>
          <a:endParaRPr lang="fr-FR" sz="1600" dirty="0"/>
        </a:p>
      </dgm:t>
    </dgm:pt>
    <dgm:pt modelId="{DBEBA2F6-023B-4192-8C71-69DFE8CF88BA}" type="parTrans" cxnId="{98AF8826-37FF-4E56-936B-838D832ABE6C}">
      <dgm:prSet/>
      <dgm:spPr/>
      <dgm:t>
        <a:bodyPr/>
        <a:lstStyle/>
        <a:p>
          <a:endParaRPr lang="fr-FR" sz="3600"/>
        </a:p>
      </dgm:t>
    </dgm:pt>
    <dgm:pt modelId="{5537CADD-CD0F-4D2C-8C25-801DD8390AD0}" type="sibTrans" cxnId="{98AF8826-37FF-4E56-936B-838D832ABE6C}">
      <dgm:prSet custT="1"/>
      <dgm:spPr/>
      <dgm:t>
        <a:bodyPr/>
        <a:lstStyle/>
        <a:p>
          <a:endParaRPr lang="fr-FR" sz="1200"/>
        </a:p>
      </dgm:t>
    </dgm:pt>
    <dgm:pt modelId="{11A91978-DE1B-4407-8C05-243849E09184}">
      <dgm:prSet phldrT="[Texte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fr-FR" sz="1600" dirty="0" smtClean="0"/>
            <a:t>Classement des vétérinaires selon des critères (Genre, âge, mode d’exercice, nationalité, clinique)</a:t>
          </a:r>
          <a:endParaRPr lang="fr-FR" sz="1600" dirty="0"/>
        </a:p>
      </dgm:t>
    </dgm:pt>
    <dgm:pt modelId="{3CEB055E-6C39-43DF-8CD2-DF3A053DE290}" type="parTrans" cxnId="{0301F831-7344-43C8-AF0A-BD8E8AD63804}">
      <dgm:prSet/>
      <dgm:spPr/>
      <dgm:t>
        <a:bodyPr/>
        <a:lstStyle/>
        <a:p>
          <a:endParaRPr lang="fr-FR" sz="3600"/>
        </a:p>
      </dgm:t>
    </dgm:pt>
    <dgm:pt modelId="{AFBE9897-5284-41F5-BC07-63C4C180D1BA}" type="sibTrans" cxnId="{0301F831-7344-43C8-AF0A-BD8E8AD63804}">
      <dgm:prSet custT="1"/>
      <dgm:spPr/>
      <dgm:t>
        <a:bodyPr/>
        <a:lstStyle/>
        <a:p>
          <a:endParaRPr lang="fr-FR" sz="1200"/>
        </a:p>
      </dgm:t>
    </dgm:pt>
    <dgm:pt modelId="{0ED1660A-B363-4262-8060-8F39998F2F66}">
      <dgm:prSet phldrT="[Texte]" custT="1"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fr-FR" sz="1600" dirty="0" smtClean="0"/>
            <a:t>Sélection des vétérinaires pratiquant sur des animaux de rente. </a:t>
          </a:r>
          <a:endParaRPr lang="fr-FR" sz="1600" dirty="0"/>
        </a:p>
      </dgm:t>
    </dgm:pt>
    <dgm:pt modelId="{44069F99-05DF-4EC1-9FAA-4AE486420EE0}" type="parTrans" cxnId="{C53419F9-3B37-4EE6-B564-E3F9875C4EE5}">
      <dgm:prSet/>
      <dgm:spPr/>
      <dgm:t>
        <a:bodyPr/>
        <a:lstStyle/>
        <a:p>
          <a:endParaRPr lang="fr-FR" sz="3600"/>
        </a:p>
      </dgm:t>
    </dgm:pt>
    <dgm:pt modelId="{4C4C8998-8D60-4FFA-9D65-25985D62D2F6}" type="sibTrans" cxnId="{C53419F9-3B37-4EE6-B564-E3F9875C4EE5}">
      <dgm:prSet custT="1"/>
      <dgm:spPr/>
      <dgm:t>
        <a:bodyPr/>
        <a:lstStyle/>
        <a:p>
          <a:endParaRPr lang="fr-FR" sz="1200"/>
        </a:p>
      </dgm:t>
    </dgm:pt>
    <dgm:pt modelId="{BB8EAA55-2AFA-42E6-9A8D-00DFE94E79AC}">
      <dgm:prSet phldrT="[Texte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 sz="1600" dirty="0" smtClean="0"/>
            <a:t>Choix d’un échantillon de 21 personnes selon les hypothèses</a:t>
          </a:r>
          <a:endParaRPr lang="fr-FR" sz="1600" dirty="0"/>
        </a:p>
      </dgm:t>
    </dgm:pt>
    <dgm:pt modelId="{652B58B5-3F75-4245-B32B-C2FE568A328A}" type="parTrans" cxnId="{6307C931-5303-4A8F-A2E1-0E67D5061AFB}">
      <dgm:prSet/>
      <dgm:spPr/>
      <dgm:t>
        <a:bodyPr/>
        <a:lstStyle/>
        <a:p>
          <a:endParaRPr lang="fr-FR" sz="3600"/>
        </a:p>
      </dgm:t>
    </dgm:pt>
    <dgm:pt modelId="{22B1D8FC-0AF4-46D3-ABCD-0703C884A87C}" type="sibTrans" cxnId="{6307C931-5303-4A8F-A2E1-0E67D5061AFB}">
      <dgm:prSet/>
      <dgm:spPr/>
      <dgm:t>
        <a:bodyPr/>
        <a:lstStyle/>
        <a:p>
          <a:endParaRPr lang="fr-FR" sz="3600"/>
        </a:p>
      </dgm:t>
    </dgm:pt>
    <dgm:pt modelId="{99CD49ED-F972-4DFD-BFA2-87961C490150}" type="pres">
      <dgm:prSet presAssocID="{AB3F6795-4826-40E9-9273-F6345955BB7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B67B72-3B89-472B-B74C-8B277AD30C35}" type="pres">
      <dgm:prSet presAssocID="{C3B22055-7706-41A4-9980-56325626FC11}" presName="node" presStyleLbl="node1" presStyleIdx="0" presStyleCnt="6" custScaleX="188316" custLinFactNeighborX="-51124" custLinFactNeighborY="94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FCDEC2-90A4-4B80-AC79-371C36AD73B5}" type="pres">
      <dgm:prSet presAssocID="{52363CAE-90C4-4F2F-9E53-C097E62FCE7A}" presName="sibTrans" presStyleLbl="sibTrans2D1" presStyleIdx="0" presStyleCnt="5"/>
      <dgm:spPr/>
      <dgm:t>
        <a:bodyPr/>
        <a:lstStyle/>
        <a:p>
          <a:endParaRPr lang="fr-FR"/>
        </a:p>
      </dgm:t>
    </dgm:pt>
    <dgm:pt modelId="{687045D8-4F4F-4CAA-A9A7-0BAE59F3CDD2}" type="pres">
      <dgm:prSet presAssocID="{52363CAE-90C4-4F2F-9E53-C097E62FCE7A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3B6D8BD-24DC-4754-BEC5-5EB97624D89D}" type="pres">
      <dgm:prSet presAssocID="{03D087BF-7325-4301-A786-370AC7D14EA0}" presName="node" presStyleLbl="node1" presStyleIdx="1" presStyleCnt="6" custScaleX="188316" custLinFactNeighborX="-639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8F96F7-5947-49B6-A210-E95EBB7329D0}" type="pres">
      <dgm:prSet presAssocID="{C830F3CB-0733-4AC0-86F7-E6EDEAF14962}" presName="sibTrans" presStyleLbl="sibTrans2D1" presStyleIdx="1" presStyleCnt="5"/>
      <dgm:spPr/>
      <dgm:t>
        <a:bodyPr/>
        <a:lstStyle/>
        <a:p>
          <a:endParaRPr lang="fr-FR"/>
        </a:p>
      </dgm:t>
    </dgm:pt>
    <dgm:pt modelId="{CCD61700-0E4A-4B51-BF73-D55C1088C85C}" type="pres">
      <dgm:prSet presAssocID="{C830F3CB-0733-4AC0-86F7-E6EDEAF14962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FFC5B2A-0AD8-4ACE-B308-1646DDB2B4E7}" type="pres">
      <dgm:prSet presAssocID="{0ED1660A-B363-4262-8060-8F39998F2F66}" presName="node" presStyleLbl="node1" presStyleIdx="2" presStyleCnt="6" custScaleX="188316" custLinFactNeighborX="-639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A283E-812B-404F-B0C1-28F08EDE38D8}" type="pres">
      <dgm:prSet presAssocID="{4C4C8998-8D60-4FFA-9D65-25985D62D2F6}" presName="sibTrans" presStyleLbl="sibTrans2D1" presStyleIdx="2" presStyleCnt="5"/>
      <dgm:spPr/>
      <dgm:t>
        <a:bodyPr/>
        <a:lstStyle/>
        <a:p>
          <a:endParaRPr lang="fr-FR"/>
        </a:p>
      </dgm:t>
    </dgm:pt>
    <dgm:pt modelId="{440DCA97-07E5-4436-9021-A19B891F1736}" type="pres">
      <dgm:prSet presAssocID="{4C4C8998-8D60-4FFA-9D65-25985D62D2F6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B97A1104-2AD3-4853-9A09-407389272B8E}" type="pres">
      <dgm:prSet presAssocID="{DD0B5D2B-98AF-4F2D-84D2-7400F4191E8C}" presName="node" presStyleLbl="node1" presStyleIdx="3" presStyleCnt="6" custScaleX="188316" custLinFactNeighborX="-639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8C5BAB-AF4F-4ED0-A836-FA864DC063C3}" type="pres">
      <dgm:prSet presAssocID="{5537CADD-CD0F-4D2C-8C25-801DD8390AD0}" presName="sibTrans" presStyleLbl="sibTrans2D1" presStyleIdx="3" presStyleCnt="5"/>
      <dgm:spPr/>
      <dgm:t>
        <a:bodyPr/>
        <a:lstStyle/>
        <a:p>
          <a:endParaRPr lang="fr-FR"/>
        </a:p>
      </dgm:t>
    </dgm:pt>
    <dgm:pt modelId="{2F1A515A-26D5-4286-85ED-6F35A302ECBE}" type="pres">
      <dgm:prSet presAssocID="{5537CADD-CD0F-4D2C-8C25-801DD8390AD0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BE91B4FE-7A99-4995-A09B-5714B46D3F72}" type="pres">
      <dgm:prSet presAssocID="{11A91978-DE1B-4407-8C05-243849E09184}" presName="node" presStyleLbl="node1" presStyleIdx="4" presStyleCnt="6" custScaleX="188316" custLinFactNeighborX="-639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33D3FE-D5DD-4379-A9E3-D9BF7A947F45}" type="pres">
      <dgm:prSet presAssocID="{AFBE9897-5284-41F5-BC07-63C4C180D1BA}" presName="sibTrans" presStyleLbl="sibTrans2D1" presStyleIdx="4" presStyleCnt="5"/>
      <dgm:spPr/>
      <dgm:t>
        <a:bodyPr/>
        <a:lstStyle/>
        <a:p>
          <a:endParaRPr lang="fr-FR"/>
        </a:p>
      </dgm:t>
    </dgm:pt>
    <dgm:pt modelId="{E6881B23-CB49-432D-985C-2F83090B7EDE}" type="pres">
      <dgm:prSet presAssocID="{AFBE9897-5284-41F5-BC07-63C4C180D1BA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CD9D88B1-EC61-481D-BCA1-A55CC1F0577D}" type="pres">
      <dgm:prSet presAssocID="{BB8EAA55-2AFA-42E6-9A8D-00DFE94E79AC}" presName="node" presStyleLbl="node1" presStyleIdx="5" presStyleCnt="6" custScaleX="188316" custLinFactNeighborX="-52974" custLinFactNeighborY="-12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BB5E40-25E1-40BE-BBF6-5D1322DAAE93}" type="presOf" srcId="{AB3F6795-4826-40E9-9273-F6345955BB7A}" destId="{99CD49ED-F972-4DFD-BFA2-87961C490150}" srcOrd="0" destOrd="0" presId="urn:microsoft.com/office/officeart/2005/8/layout/process2"/>
    <dgm:cxn modelId="{6307C931-5303-4A8F-A2E1-0E67D5061AFB}" srcId="{AB3F6795-4826-40E9-9273-F6345955BB7A}" destId="{BB8EAA55-2AFA-42E6-9A8D-00DFE94E79AC}" srcOrd="5" destOrd="0" parTransId="{652B58B5-3F75-4245-B32B-C2FE568A328A}" sibTransId="{22B1D8FC-0AF4-46D3-ABCD-0703C884A87C}"/>
    <dgm:cxn modelId="{5818C20A-8243-4202-AD96-DD81CDE3FFB5}" type="presOf" srcId="{11A91978-DE1B-4407-8C05-243849E09184}" destId="{BE91B4FE-7A99-4995-A09B-5714B46D3F72}" srcOrd="0" destOrd="0" presId="urn:microsoft.com/office/officeart/2005/8/layout/process2"/>
    <dgm:cxn modelId="{6E0CE154-04D8-49CD-8A30-3A7E6455ADE2}" type="presOf" srcId="{AFBE9897-5284-41F5-BC07-63C4C180D1BA}" destId="{DD33D3FE-D5DD-4379-A9E3-D9BF7A947F45}" srcOrd="0" destOrd="0" presId="urn:microsoft.com/office/officeart/2005/8/layout/process2"/>
    <dgm:cxn modelId="{0301F831-7344-43C8-AF0A-BD8E8AD63804}" srcId="{AB3F6795-4826-40E9-9273-F6345955BB7A}" destId="{11A91978-DE1B-4407-8C05-243849E09184}" srcOrd="4" destOrd="0" parTransId="{3CEB055E-6C39-43DF-8CD2-DF3A053DE290}" sibTransId="{AFBE9897-5284-41F5-BC07-63C4C180D1BA}"/>
    <dgm:cxn modelId="{24765982-436B-42E5-9DAD-F9596887F1E1}" type="presOf" srcId="{DD0B5D2B-98AF-4F2D-84D2-7400F4191E8C}" destId="{B97A1104-2AD3-4853-9A09-407389272B8E}" srcOrd="0" destOrd="0" presId="urn:microsoft.com/office/officeart/2005/8/layout/process2"/>
    <dgm:cxn modelId="{109924F2-F59A-42E4-89AD-4705F65DA000}" type="presOf" srcId="{03D087BF-7325-4301-A786-370AC7D14EA0}" destId="{D3B6D8BD-24DC-4754-BEC5-5EB97624D89D}" srcOrd="0" destOrd="0" presId="urn:microsoft.com/office/officeart/2005/8/layout/process2"/>
    <dgm:cxn modelId="{DD1DD9F9-1507-434B-B306-F74D897E10C6}" srcId="{AB3F6795-4826-40E9-9273-F6345955BB7A}" destId="{03D087BF-7325-4301-A786-370AC7D14EA0}" srcOrd="1" destOrd="0" parTransId="{4811E51B-3DFB-4804-8114-63DB654EB798}" sibTransId="{C830F3CB-0733-4AC0-86F7-E6EDEAF14962}"/>
    <dgm:cxn modelId="{7612FF69-E830-4FD6-8615-AD03C6C2D11B}" srcId="{AB3F6795-4826-40E9-9273-F6345955BB7A}" destId="{C3B22055-7706-41A4-9980-56325626FC11}" srcOrd="0" destOrd="0" parTransId="{2DC432A3-B26F-400D-BE40-8AF391CACAED}" sibTransId="{52363CAE-90C4-4F2F-9E53-C097E62FCE7A}"/>
    <dgm:cxn modelId="{6690BB72-77E8-493A-AD5A-D382ACF7C4CD}" type="presOf" srcId="{52363CAE-90C4-4F2F-9E53-C097E62FCE7A}" destId="{74FCDEC2-90A4-4B80-AC79-371C36AD73B5}" srcOrd="0" destOrd="0" presId="urn:microsoft.com/office/officeart/2005/8/layout/process2"/>
    <dgm:cxn modelId="{3DF14F55-4902-41AC-839F-10C58C458B72}" type="presOf" srcId="{C3B22055-7706-41A4-9980-56325626FC11}" destId="{1FB67B72-3B89-472B-B74C-8B277AD30C35}" srcOrd="0" destOrd="0" presId="urn:microsoft.com/office/officeart/2005/8/layout/process2"/>
    <dgm:cxn modelId="{A5A13E55-D517-4358-A47B-00896BD6297C}" type="presOf" srcId="{5537CADD-CD0F-4D2C-8C25-801DD8390AD0}" destId="{C58C5BAB-AF4F-4ED0-A836-FA864DC063C3}" srcOrd="0" destOrd="0" presId="urn:microsoft.com/office/officeart/2005/8/layout/process2"/>
    <dgm:cxn modelId="{9776AF4B-337A-4628-ACE4-4A78039C0988}" type="presOf" srcId="{5537CADD-CD0F-4D2C-8C25-801DD8390AD0}" destId="{2F1A515A-26D5-4286-85ED-6F35A302ECBE}" srcOrd="1" destOrd="0" presId="urn:microsoft.com/office/officeart/2005/8/layout/process2"/>
    <dgm:cxn modelId="{AFEB90D2-C5BF-447E-B702-941320AFBF63}" type="presOf" srcId="{AFBE9897-5284-41F5-BC07-63C4C180D1BA}" destId="{E6881B23-CB49-432D-985C-2F83090B7EDE}" srcOrd="1" destOrd="0" presId="urn:microsoft.com/office/officeart/2005/8/layout/process2"/>
    <dgm:cxn modelId="{12C56E1C-666B-4C73-B1C4-1365AC693A74}" type="presOf" srcId="{52363CAE-90C4-4F2F-9E53-C097E62FCE7A}" destId="{687045D8-4F4F-4CAA-A9A7-0BAE59F3CDD2}" srcOrd="1" destOrd="0" presId="urn:microsoft.com/office/officeart/2005/8/layout/process2"/>
    <dgm:cxn modelId="{98AF8826-37FF-4E56-936B-838D832ABE6C}" srcId="{AB3F6795-4826-40E9-9273-F6345955BB7A}" destId="{DD0B5D2B-98AF-4F2D-84D2-7400F4191E8C}" srcOrd="3" destOrd="0" parTransId="{DBEBA2F6-023B-4192-8C71-69DFE8CF88BA}" sibTransId="{5537CADD-CD0F-4D2C-8C25-801DD8390AD0}"/>
    <dgm:cxn modelId="{0B4A1118-44F8-43C0-AD76-059C8DCA9E2E}" type="presOf" srcId="{4C4C8998-8D60-4FFA-9D65-25985D62D2F6}" destId="{0DFA283E-812B-404F-B0C1-28F08EDE38D8}" srcOrd="0" destOrd="0" presId="urn:microsoft.com/office/officeart/2005/8/layout/process2"/>
    <dgm:cxn modelId="{D78774ED-DA5F-4FAD-91BE-5CCD3C6AEA09}" type="presOf" srcId="{4C4C8998-8D60-4FFA-9D65-25985D62D2F6}" destId="{440DCA97-07E5-4436-9021-A19B891F1736}" srcOrd="1" destOrd="0" presId="urn:microsoft.com/office/officeart/2005/8/layout/process2"/>
    <dgm:cxn modelId="{CA16EC5F-FA5A-4661-97C7-2A4857DE4658}" type="presOf" srcId="{C830F3CB-0733-4AC0-86F7-E6EDEAF14962}" destId="{CCD61700-0E4A-4B51-BF73-D55C1088C85C}" srcOrd="1" destOrd="0" presId="urn:microsoft.com/office/officeart/2005/8/layout/process2"/>
    <dgm:cxn modelId="{3E0BDC6D-3F5B-4CC5-9458-560CAFA7ECCA}" type="presOf" srcId="{C830F3CB-0733-4AC0-86F7-E6EDEAF14962}" destId="{AE8F96F7-5947-49B6-A210-E95EBB7329D0}" srcOrd="0" destOrd="0" presId="urn:microsoft.com/office/officeart/2005/8/layout/process2"/>
    <dgm:cxn modelId="{C53419F9-3B37-4EE6-B564-E3F9875C4EE5}" srcId="{AB3F6795-4826-40E9-9273-F6345955BB7A}" destId="{0ED1660A-B363-4262-8060-8F39998F2F66}" srcOrd="2" destOrd="0" parTransId="{44069F99-05DF-4EC1-9FAA-4AE486420EE0}" sibTransId="{4C4C8998-8D60-4FFA-9D65-25985D62D2F6}"/>
    <dgm:cxn modelId="{80CD3584-3323-4EA5-8D79-5378836CDDB7}" type="presOf" srcId="{0ED1660A-B363-4262-8060-8F39998F2F66}" destId="{6FFC5B2A-0AD8-4ACE-B308-1646DDB2B4E7}" srcOrd="0" destOrd="0" presId="urn:microsoft.com/office/officeart/2005/8/layout/process2"/>
    <dgm:cxn modelId="{6D705575-642E-4D70-B06D-594B0B7EDF19}" type="presOf" srcId="{BB8EAA55-2AFA-42E6-9A8D-00DFE94E79AC}" destId="{CD9D88B1-EC61-481D-BCA1-A55CC1F0577D}" srcOrd="0" destOrd="0" presId="urn:microsoft.com/office/officeart/2005/8/layout/process2"/>
    <dgm:cxn modelId="{0814D633-EF0A-41D8-82C7-EDB1B3CB811F}" type="presParOf" srcId="{99CD49ED-F972-4DFD-BFA2-87961C490150}" destId="{1FB67B72-3B89-472B-B74C-8B277AD30C35}" srcOrd="0" destOrd="0" presId="urn:microsoft.com/office/officeart/2005/8/layout/process2"/>
    <dgm:cxn modelId="{0AF5F75D-1CE3-4282-B53D-F00682FCCED8}" type="presParOf" srcId="{99CD49ED-F972-4DFD-BFA2-87961C490150}" destId="{74FCDEC2-90A4-4B80-AC79-371C36AD73B5}" srcOrd="1" destOrd="0" presId="urn:microsoft.com/office/officeart/2005/8/layout/process2"/>
    <dgm:cxn modelId="{611EBE95-5FBC-4562-919B-E2F650F53B65}" type="presParOf" srcId="{74FCDEC2-90A4-4B80-AC79-371C36AD73B5}" destId="{687045D8-4F4F-4CAA-A9A7-0BAE59F3CDD2}" srcOrd="0" destOrd="0" presId="urn:microsoft.com/office/officeart/2005/8/layout/process2"/>
    <dgm:cxn modelId="{60E60B7A-9FEC-4519-AD06-1980AB11DA5F}" type="presParOf" srcId="{99CD49ED-F972-4DFD-BFA2-87961C490150}" destId="{D3B6D8BD-24DC-4754-BEC5-5EB97624D89D}" srcOrd="2" destOrd="0" presId="urn:microsoft.com/office/officeart/2005/8/layout/process2"/>
    <dgm:cxn modelId="{5ECE748E-A626-43C3-A5B9-1C7C9D9AB80A}" type="presParOf" srcId="{99CD49ED-F972-4DFD-BFA2-87961C490150}" destId="{AE8F96F7-5947-49B6-A210-E95EBB7329D0}" srcOrd="3" destOrd="0" presId="urn:microsoft.com/office/officeart/2005/8/layout/process2"/>
    <dgm:cxn modelId="{8BDEA2E0-469D-4C93-9462-666F99F7D558}" type="presParOf" srcId="{AE8F96F7-5947-49B6-A210-E95EBB7329D0}" destId="{CCD61700-0E4A-4B51-BF73-D55C1088C85C}" srcOrd="0" destOrd="0" presId="urn:microsoft.com/office/officeart/2005/8/layout/process2"/>
    <dgm:cxn modelId="{AB240593-B0A7-46B6-BA2B-5AB4A1B2D481}" type="presParOf" srcId="{99CD49ED-F972-4DFD-BFA2-87961C490150}" destId="{6FFC5B2A-0AD8-4ACE-B308-1646DDB2B4E7}" srcOrd="4" destOrd="0" presId="urn:microsoft.com/office/officeart/2005/8/layout/process2"/>
    <dgm:cxn modelId="{A07E0349-DE92-4C1A-8E3E-5B172BE67703}" type="presParOf" srcId="{99CD49ED-F972-4DFD-BFA2-87961C490150}" destId="{0DFA283E-812B-404F-B0C1-28F08EDE38D8}" srcOrd="5" destOrd="0" presId="urn:microsoft.com/office/officeart/2005/8/layout/process2"/>
    <dgm:cxn modelId="{2E4ADF3D-D533-483D-9787-E392752A4002}" type="presParOf" srcId="{0DFA283E-812B-404F-B0C1-28F08EDE38D8}" destId="{440DCA97-07E5-4436-9021-A19B891F1736}" srcOrd="0" destOrd="0" presId="urn:microsoft.com/office/officeart/2005/8/layout/process2"/>
    <dgm:cxn modelId="{14A0E123-D769-471F-9393-C005FF609B2C}" type="presParOf" srcId="{99CD49ED-F972-4DFD-BFA2-87961C490150}" destId="{B97A1104-2AD3-4853-9A09-407389272B8E}" srcOrd="6" destOrd="0" presId="urn:microsoft.com/office/officeart/2005/8/layout/process2"/>
    <dgm:cxn modelId="{9E1A61AA-B963-41EF-884C-D8F76806AFAE}" type="presParOf" srcId="{99CD49ED-F972-4DFD-BFA2-87961C490150}" destId="{C58C5BAB-AF4F-4ED0-A836-FA864DC063C3}" srcOrd="7" destOrd="0" presId="urn:microsoft.com/office/officeart/2005/8/layout/process2"/>
    <dgm:cxn modelId="{5C3CE79E-9235-4EE1-A10F-E3C7BD1C1459}" type="presParOf" srcId="{C58C5BAB-AF4F-4ED0-A836-FA864DC063C3}" destId="{2F1A515A-26D5-4286-85ED-6F35A302ECBE}" srcOrd="0" destOrd="0" presId="urn:microsoft.com/office/officeart/2005/8/layout/process2"/>
    <dgm:cxn modelId="{A504C4FC-CC41-4968-BEC6-7F9CD601061A}" type="presParOf" srcId="{99CD49ED-F972-4DFD-BFA2-87961C490150}" destId="{BE91B4FE-7A99-4995-A09B-5714B46D3F72}" srcOrd="8" destOrd="0" presId="urn:microsoft.com/office/officeart/2005/8/layout/process2"/>
    <dgm:cxn modelId="{15BE64B0-CCA2-42DD-85D1-1D4DB1F41D95}" type="presParOf" srcId="{99CD49ED-F972-4DFD-BFA2-87961C490150}" destId="{DD33D3FE-D5DD-4379-A9E3-D9BF7A947F45}" srcOrd="9" destOrd="0" presId="urn:microsoft.com/office/officeart/2005/8/layout/process2"/>
    <dgm:cxn modelId="{0F832BC6-53DF-49DF-84DC-423122108332}" type="presParOf" srcId="{DD33D3FE-D5DD-4379-A9E3-D9BF7A947F45}" destId="{E6881B23-CB49-432D-985C-2F83090B7EDE}" srcOrd="0" destOrd="0" presId="urn:microsoft.com/office/officeart/2005/8/layout/process2"/>
    <dgm:cxn modelId="{06D99F09-59BD-4C34-A53C-950A3AD8A570}" type="presParOf" srcId="{99CD49ED-F972-4DFD-BFA2-87961C490150}" destId="{CD9D88B1-EC61-481D-BCA1-A55CC1F0577D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61B03-C31B-4BC7-98F2-F41F5483CF10}" type="datetimeFigureOut">
              <a:rPr lang="fr-FR" smtClean="0"/>
              <a:pPr/>
              <a:t>10/09/2015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927E6-64DD-4C54-A932-35B137D260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1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de plus en plus d’étudiantes =&gt; un intérêt pour rencontrer des femmes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être parlant pour les jeunes générations =&gt; rencontrer des gens avec une expérience pas trop longue,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des éléments en débat sur les étrangers qui s’installent en rural =&gt; choix d’étrangers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les professionnels insistent sur l’envie des jeunes de travailler dans des gros cabinets, plutôt en tant que salarié… =&gt; d’où les choix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927E6-64DD-4C54-A932-35B137D2600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8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927E6-64DD-4C54-A932-35B137D2600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3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AF29-33BC-41EB-BDA2-B627CE3F55D1}" type="datetime1">
              <a:rPr lang="en-US" smtClean="0"/>
              <a:t>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85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036-DA0A-4D42-87BE-84610FF3486C}" type="datetime1">
              <a:rPr lang="en-US" smtClean="0"/>
              <a:t>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9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E9C9-C184-4322-8726-7D04EC2CCFCF}" type="datetime1">
              <a:rPr lang="en-US" smtClean="0"/>
              <a:t>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6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8899-01CC-4EC3-BC79-A95439F43D49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4131A-1E99-4ED8-9BC1-6D5EC0554673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BAFE19-DE2A-4249-B24D-5F2110AA2177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36EF4-4A25-4918-8562-87E30952FA2A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976056-49A4-443A-A094-EA00A4335F49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FE081-F132-497F-BD1D-CD2CFE3B34E3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7A37C-825E-40A0-A14E-8DF9D7097CF3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438BC-95A3-4EBF-9793-786DE20BFC7A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AD72-4518-4B01-81B5-D32216BC9971}" type="datetime1">
              <a:rPr lang="en-US" smtClean="0"/>
              <a:t>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65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EE6AB-D64F-4254-9372-6B5C341306BD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4F3EC-2238-4547-9E80-9FA5D93224E1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9AA49-EFB9-4B88-B7AE-7BCB4C3354DF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0CAD-AD6F-4147-92D4-0468B617C505}" type="datetime1">
              <a:rPr lang="en-US" smtClean="0"/>
              <a:t>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08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FF6C-9CB9-45E6-A701-B740CC4A082A}" type="datetime1">
              <a:rPr lang="en-US" smtClean="0"/>
              <a:t>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7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6F8A-4344-4AFF-AD8D-E256F8E8F8E7}" type="datetime1">
              <a:rPr lang="en-US" smtClean="0"/>
              <a:t>9/10/2015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88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A497-5EE2-4C87-804D-ACA598E4D121}" type="datetime1">
              <a:rPr lang="en-US" smtClean="0"/>
              <a:t>9/10/2015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809F-0726-4FFE-A53C-769489036904}" type="datetime1">
              <a:rPr lang="en-US" smtClean="0"/>
              <a:t>9/10/2015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8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FAF-5F07-49A0-BA06-239C30F9A31F}" type="datetime1">
              <a:rPr lang="en-US" smtClean="0"/>
              <a:t>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09D3-1394-43BE-AF68-2CA5A0E30299}" type="datetime1">
              <a:rPr lang="en-US" smtClean="0"/>
              <a:t>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27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18EE-BD8F-4FCC-8C97-04EE38CD87D4}" type="datetime1">
              <a:rPr lang="en-US" smtClean="0"/>
              <a:t>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EFBB-9A4B-4ABD-8661-9CC4C27B0E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BA9A9F-5A05-43B1-B3A7-EA6AB5DF0396}" type="datetime1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9/10/2015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‹N°›</a:t>
            </a:fld>
            <a:endParaRPr lang="en-US">
              <a:solidFill>
                <a:srgbClr val="E7DEC9">
                  <a:shade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1531" y="4581128"/>
            <a:ext cx="9875520" cy="816496"/>
          </a:xfrm>
        </p:spPr>
        <p:txBody>
          <a:bodyPr>
            <a:normAutofit/>
          </a:bodyPr>
          <a:lstStyle/>
          <a:p>
            <a:pPr algn="r"/>
            <a:r>
              <a:rPr lang="fr-FR" sz="2000" dirty="0" smtClean="0"/>
              <a:t>Cécile </a:t>
            </a:r>
            <a:r>
              <a:rPr lang="fr-FR" sz="2000" dirty="0" err="1" smtClean="0"/>
              <a:t>Fiorelli</a:t>
            </a:r>
            <a:endParaRPr lang="fr-FR" sz="2000" dirty="0" smtClean="0"/>
          </a:p>
          <a:p>
            <a:pPr algn="r"/>
            <a:r>
              <a:rPr lang="fr-FR" sz="2000" dirty="0" smtClean="0"/>
              <a:t>Anne </a:t>
            </a:r>
            <a:r>
              <a:rPr lang="fr-FR" sz="2000" dirty="0" err="1" smtClean="0"/>
              <a:t>Poinsinet</a:t>
            </a:r>
            <a:r>
              <a:rPr lang="fr-FR" sz="2000" dirty="0" smtClean="0"/>
              <a:t> de </a:t>
            </a:r>
            <a:r>
              <a:rPr lang="fr-FR" sz="2000" dirty="0" err="1" smtClean="0"/>
              <a:t>Sivry</a:t>
            </a:r>
            <a:endParaRPr lang="fr-FR" sz="2000" dirty="0"/>
          </a:p>
        </p:txBody>
      </p:sp>
      <p:pic>
        <p:nvPicPr>
          <p:cNvPr id="4" name="Image 3" descr="logo metafor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0416" y="404664"/>
            <a:ext cx="1440160" cy="720080"/>
          </a:xfrm>
          <a:prstGeom prst="rect">
            <a:avLst/>
          </a:prstGeom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144016"/>
            <a:ext cx="14812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FNADT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3659" y="5805264"/>
            <a:ext cx="1152128" cy="864096"/>
          </a:xfrm>
          <a:prstGeom prst="rect">
            <a:avLst/>
          </a:prstGeom>
        </p:spPr>
      </p:pic>
      <p:pic>
        <p:nvPicPr>
          <p:cNvPr id="9" name="Image 8" descr="flag_yellow_high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6844" y="6012904"/>
            <a:ext cx="1259317" cy="656456"/>
          </a:xfrm>
          <a:prstGeom prst="rect">
            <a:avLst/>
          </a:prstGeom>
        </p:spPr>
      </p:pic>
      <p:pic>
        <p:nvPicPr>
          <p:cNvPr id="10" name="Image 9" descr="logo-region-auvergn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67808" y="5991944"/>
            <a:ext cx="1728192" cy="677416"/>
          </a:xfrm>
          <a:prstGeom prst="rect">
            <a:avLst/>
          </a:prstGeom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536161" y="5997280"/>
            <a:ext cx="3449307" cy="68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Le</a:t>
            </a:r>
            <a:r>
              <a:rPr lang="fr-FR" sz="1000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projet </a:t>
            </a:r>
            <a:r>
              <a:rPr lang="fr-FR" sz="1000" i="1" dirty="0" err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VeTerrA</a:t>
            </a:r>
            <a:r>
              <a:rPr lang="fr-FR" sz="10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est cofinancé par l’Union européenne. L’Europe s’engage dans le Massif central avec le Fonds européen de développement régional.</a:t>
            </a:r>
            <a:endParaRPr lang="fr-F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VeTerra lo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4784" y="88040"/>
            <a:ext cx="6197600" cy="1252728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871135" y="1989138"/>
            <a:ext cx="9876367" cy="1471612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Tâche 2</a:t>
            </a:r>
            <a:br>
              <a:rPr lang="fr-FR" sz="4400" dirty="0" smtClean="0"/>
            </a:br>
            <a:r>
              <a:rPr lang="fr-FR" sz="4800" dirty="0" smtClean="0"/>
              <a:t>Axe vétérinaire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10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189" name="Tableau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76484"/>
              </p:ext>
            </p:extLst>
          </p:nvPr>
        </p:nvGraphicFramePr>
        <p:xfrm>
          <a:off x="340011" y="560606"/>
          <a:ext cx="10870461" cy="4894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059"/>
                <a:gridCol w="1667651"/>
                <a:gridCol w="943099"/>
                <a:gridCol w="1002775"/>
                <a:gridCol w="1099069"/>
                <a:gridCol w="1177702"/>
                <a:gridCol w="1177702"/>
                <a:gridCol w="1177702"/>
                <a:gridCol w="1177702"/>
              </a:tblGrid>
              <a:tr h="321076">
                <a:tc rowSpan="3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Homme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Femme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12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2107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6267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1</a:t>
                      </a:r>
                    </a:p>
                    <a:p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Chabreloche</a:t>
                      </a:r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2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Pilat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3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Flour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80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4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Mamet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Total 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26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noFill/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Echantillon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0" name="Rectangle 189"/>
          <p:cNvSpPr/>
          <p:nvPr/>
        </p:nvSpPr>
        <p:spPr>
          <a:xfrm>
            <a:off x="88900" y="5816574"/>
            <a:ext cx="365456" cy="1729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1" name="ZoneTexte 190"/>
          <p:cNvSpPr txBox="1"/>
          <p:nvPr/>
        </p:nvSpPr>
        <p:spPr>
          <a:xfrm>
            <a:off x="419100" y="5784334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&lt; 40 ans </a:t>
            </a:r>
            <a:endParaRPr lang="fr-FR" sz="1200" dirty="0"/>
          </a:p>
        </p:txBody>
      </p:sp>
      <p:sp>
        <p:nvSpPr>
          <p:cNvPr id="192" name="Rectangle 191"/>
          <p:cNvSpPr/>
          <p:nvPr/>
        </p:nvSpPr>
        <p:spPr>
          <a:xfrm>
            <a:off x="88900" y="6075496"/>
            <a:ext cx="365456" cy="1729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3" name="ZoneTexte 192"/>
          <p:cNvSpPr txBox="1"/>
          <p:nvPr/>
        </p:nvSpPr>
        <p:spPr>
          <a:xfrm>
            <a:off x="419100" y="6018828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41-50 ans </a:t>
            </a:r>
            <a:endParaRPr lang="fr-FR" sz="1200" dirty="0"/>
          </a:p>
        </p:txBody>
      </p:sp>
      <p:sp>
        <p:nvSpPr>
          <p:cNvPr id="194" name="Rectangle 193"/>
          <p:cNvSpPr/>
          <p:nvPr/>
        </p:nvSpPr>
        <p:spPr>
          <a:xfrm>
            <a:off x="88900" y="6334418"/>
            <a:ext cx="365456" cy="1729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5" name="ZoneTexte 194"/>
          <p:cNvSpPr txBox="1"/>
          <p:nvPr/>
        </p:nvSpPr>
        <p:spPr>
          <a:xfrm>
            <a:off x="419100" y="6288566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51-60 ans </a:t>
            </a:r>
            <a:endParaRPr lang="fr-FR" sz="1200" dirty="0"/>
          </a:p>
        </p:txBody>
      </p:sp>
      <p:sp>
        <p:nvSpPr>
          <p:cNvPr id="196" name="Rectangle 195"/>
          <p:cNvSpPr/>
          <p:nvPr/>
        </p:nvSpPr>
        <p:spPr>
          <a:xfrm>
            <a:off x="88900" y="6593340"/>
            <a:ext cx="365456" cy="1729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7" name="ZoneTexte 196"/>
          <p:cNvSpPr txBox="1"/>
          <p:nvPr/>
        </p:nvSpPr>
        <p:spPr>
          <a:xfrm>
            <a:off x="419100" y="654359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&gt; 60 ans </a:t>
            </a:r>
            <a:endParaRPr lang="fr-FR" sz="1200" dirty="0"/>
          </a:p>
        </p:txBody>
      </p:sp>
      <p:sp>
        <p:nvSpPr>
          <p:cNvPr id="198" name="Ellipse 197"/>
          <p:cNvSpPr/>
          <p:nvPr/>
        </p:nvSpPr>
        <p:spPr>
          <a:xfrm>
            <a:off x="1654571" y="6012269"/>
            <a:ext cx="288527" cy="292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ZoneTexte 198"/>
          <p:cNvSpPr txBox="1"/>
          <p:nvPr/>
        </p:nvSpPr>
        <p:spPr>
          <a:xfrm>
            <a:off x="1990164" y="6377344"/>
            <a:ext cx="7982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Auver’vet</a:t>
            </a:r>
            <a:endParaRPr lang="fr-FR" sz="1200" dirty="0"/>
          </a:p>
        </p:txBody>
      </p:sp>
      <p:sp>
        <p:nvSpPr>
          <p:cNvPr id="200" name="Triangle isocèle 199"/>
          <p:cNvSpPr/>
          <p:nvPr/>
        </p:nvSpPr>
        <p:spPr>
          <a:xfrm>
            <a:off x="1603772" y="6390044"/>
            <a:ext cx="390127" cy="34587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1939365" y="5986501"/>
            <a:ext cx="207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Exercice seul/ non associé</a:t>
            </a:r>
            <a:endParaRPr lang="fr-FR" sz="1400" dirty="0"/>
          </a:p>
        </p:txBody>
      </p:sp>
      <p:sp>
        <p:nvSpPr>
          <p:cNvPr id="202" name="Pentagone régulier 201"/>
          <p:cNvSpPr/>
          <p:nvPr/>
        </p:nvSpPr>
        <p:spPr>
          <a:xfrm>
            <a:off x="6797175" y="6007221"/>
            <a:ext cx="352026" cy="388657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ZoneTexte 202"/>
          <p:cNvSpPr txBox="1"/>
          <p:nvPr/>
        </p:nvSpPr>
        <p:spPr>
          <a:xfrm>
            <a:off x="7330524" y="6052844"/>
            <a:ext cx="7684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Basse Dore</a:t>
            </a:r>
            <a:endParaRPr lang="fr-FR" sz="1200" dirty="0"/>
          </a:p>
        </p:txBody>
      </p:sp>
      <p:sp>
        <p:nvSpPr>
          <p:cNvPr id="204" name="Rectangle à coins arrondis 203"/>
          <p:cNvSpPr/>
          <p:nvPr/>
        </p:nvSpPr>
        <p:spPr>
          <a:xfrm>
            <a:off x="6822400" y="6520022"/>
            <a:ext cx="326628" cy="2987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ZoneTexte 204"/>
          <p:cNvSpPr txBox="1"/>
          <p:nvPr/>
        </p:nvSpPr>
        <p:spPr>
          <a:xfrm>
            <a:off x="7235339" y="6510969"/>
            <a:ext cx="1967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Thomas et </a:t>
            </a:r>
            <a:r>
              <a:rPr lang="fr-FR" sz="1400" dirty="0" err="1" smtClean="0"/>
              <a:t>Specen</a:t>
            </a:r>
            <a:r>
              <a:rPr lang="fr-FR" sz="1400" dirty="0" smtClean="0"/>
              <a:t>-Berry</a:t>
            </a:r>
            <a:endParaRPr lang="fr-FR" sz="1400" dirty="0"/>
          </a:p>
        </p:txBody>
      </p:sp>
      <p:sp>
        <p:nvSpPr>
          <p:cNvPr id="206" name="Ellipse 205"/>
          <p:cNvSpPr/>
          <p:nvPr/>
        </p:nvSpPr>
        <p:spPr>
          <a:xfrm>
            <a:off x="1843375" y="1637408"/>
            <a:ext cx="271828" cy="30079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07" name="Triangle isocèle 206"/>
          <p:cNvSpPr/>
          <p:nvPr/>
        </p:nvSpPr>
        <p:spPr>
          <a:xfrm>
            <a:off x="8877890" y="1681995"/>
            <a:ext cx="310354" cy="368586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</a:t>
            </a:r>
            <a:endParaRPr lang="fr-FR" sz="1000" dirty="0"/>
          </a:p>
        </p:txBody>
      </p:sp>
      <p:sp>
        <p:nvSpPr>
          <p:cNvPr id="208" name="Triangle isocèle 207"/>
          <p:cNvSpPr/>
          <p:nvPr/>
        </p:nvSpPr>
        <p:spPr>
          <a:xfrm>
            <a:off x="6640475" y="1649171"/>
            <a:ext cx="310354" cy="368586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3</a:t>
            </a:r>
            <a:endParaRPr lang="fr-FR" sz="1000" dirty="0"/>
          </a:p>
        </p:txBody>
      </p:sp>
      <p:sp>
        <p:nvSpPr>
          <p:cNvPr id="209" name="Ellipse 208"/>
          <p:cNvSpPr/>
          <p:nvPr/>
        </p:nvSpPr>
        <p:spPr>
          <a:xfrm>
            <a:off x="2134278" y="1650221"/>
            <a:ext cx="277655" cy="30079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0" name="Pentagone régulier 209"/>
          <p:cNvSpPr/>
          <p:nvPr/>
        </p:nvSpPr>
        <p:spPr>
          <a:xfrm>
            <a:off x="2431008" y="1706584"/>
            <a:ext cx="276645" cy="311173"/>
          </a:xfrm>
          <a:prstGeom prst="pentagon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5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1" name="Pentagone régulier 210"/>
          <p:cNvSpPr/>
          <p:nvPr/>
        </p:nvSpPr>
        <p:spPr>
          <a:xfrm>
            <a:off x="9327817" y="1739408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6</a:t>
            </a:r>
            <a:endParaRPr lang="fr-FR" sz="1000" dirty="0"/>
          </a:p>
        </p:txBody>
      </p:sp>
      <p:sp>
        <p:nvSpPr>
          <p:cNvPr id="212" name="Pentagone régulier 211"/>
          <p:cNvSpPr/>
          <p:nvPr/>
        </p:nvSpPr>
        <p:spPr>
          <a:xfrm>
            <a:off x="7090458" y="1677877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7</a:t>
            </a:r>
            <a:endParaRPr lang="fr-FR" sz="1000" dirty="0"/>
          </a:p>
        </p:txBody>
      </p:sp>
      <p:sp>
        <p:nvSpPr>
          <p:cNvPr id="213" name="Pentagone régulier 212"/>
          <p:cNvSpPr/>
          <p:nvPr/>
        </p:nvSpPr>
        <p:spPr>
          <a:xfrm>
            <a:off x="5854622" y="1768645"/>
            <a:ext cx="280044" cy="341812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8</a:t>
            </a:r>
            <a:endParaRPr lang="fr-FR" sz="1000" dirty="0"/>
          </a:p>
        </p:txBody>
      </p:sp>
      <p:sp>
        <p:nvSpPr>
          <p:cNvPr id="214" name="Pentagone régulier 213"/>
          <p:cNvSpPr/>
          <p:nvPr/>
        </p:nvSpPr>
        <p:spPr>
          <a:xfrm>
            <a:off x="2811703" y="1722875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9</a:t>
            </a:r>
            <a:endParaRPr lang="fr-FR" sz="1000" dirty="0"/>
          </a:p>
        </p:txBody>
      </p:sp>
      <p:sp>
        <p:nvSpPr>
          <p:cNvPr id="215" name="Ellipse 214"/>
          <p:cNvSpPr/>
          <p:nvPr/>
        </p:nvSpPr>
        <p:spPr>
          <a:xfrm>
            <a:off x="2177112" y="2057174"/>
            <a:ext cx="299691" cy="3404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6" name="Ellipse 215"/>
          <p:cNvSpPr/>
          <p:nvPr/>
        </p:nvSpPr>
        <p:spPr>
          <a:xfrm>
            <a:off x="1835570" y="2054914"/>
            <a:ext cx="300259" cy="3327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7" name="Rectangle à coins arrondis 216"/>
          <p:cNvSpPr/>
          <p:nvPr/>
        </p:nvSpPr>
        <p:spPr>
          <a:xfrm>
            <a:off x="3587631" y="1692401"/>
            <a:ext cx="259839" cy="262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12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8" name="Rectangle à coins arrondis 217"/>
          <p:cNvSpPr/>
          <p:nvPr/>
        </p:nvSpPr>
        <p:spPr>
          <a:xfrm>
            <a:off x="2532792" y="2108754"/>
            <a:ext cx="259839" cy="2627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2815299" y="6380448"/>
            <a:ext cx="117568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Vet’Haut</a:t>
            </a:r>
            <a:r>
              <a:rPr lang="fr-FR" sz="1200" dirty="0" smtClean="0"/>
              <a:t> Pilat</a:t>
            </a:r>
          </a:p>
        </p:txBody>
      </p:sp>
      <p:sp>
        <p:nvSpPr>
          <p:cNvPr id="220" name="Ellipse 219"/>
          <p:cNvSpPr/>
          <p:nvPr/>
        </p:nvSpPr>
        <p:spPr>
          <a:xfrm>
            <a:off x="6619265" y="2563522"/>
            <a:ext cx="281005" cy="287984"/>
          </a:xfrm>
          <a:prstGeom prst="ellipse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>
            <a:off x="5454502" y="2619522"/>
            <a:ext cx="229529" cy="25689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222" name="Triangle isocèle 221"/>
          <p:cNvSpPr/>
          <p:nvPr/>
        </p:nvSpPr>
        <p:spPr>
          <a:xfrm>
            <a:off x="1893678" y="2572081"/>
            <a:ext cx="310354" cy="304189"/>
          </a:xfrm>
          <a:prstGeom prst="triangle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16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3" name="Triangle isocèle 222"/>
          <p:cNvSpPr/>
          <p:nvPr/>
        </p:nvSpPr>
        <p:spPr>
          <a:xfrm>
            <a:off x="10116242" y="2619522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4" name="Triangle isocèle 223"/>
          <p:cNvSpPr/>
          <p:nvPr/>
        </p:nvSpPr>
        <p:spPr>
          <a:xfrm>
            <a:off x="2359738" y="2572081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8073075" y="6084190"/>
            <a:ext cx="177484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Clinique de la </a:t>
            </a:r>
            <a:r>
              <a:rPr lang="fr-FR" sz="1200" dirty="0" err="1" smtClean="0"/>
              <a:t>Condamine</a:t>
            </a:r>
            <a:endParaRPr lang="fr-FR" sz="1200" dirty="0"/>
          </a:p>
        </p:txBody>
      </p:sp>
      <p:sp>
        <p:nvSpPr>
          <p:cNvPr id="226" name="Pentagone régulier 225"/>
          <p:cNvSpPr/>
          <p:nvPr/>
        </p:nvSpPr>
        <p:spPr>
          <a:xfrm>
            <a:off x="2808809" y="2548278"/>
            <a:ext cx="276645" cy="311173"/>
          </a:xfrm>
          <a:prstGeom prst="pentag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19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7" name="Pentagone régulier 226"/>
          <p:cNvSpPr/>
          <p:nvPr/>
        </p:nvSpPr>
        <p:spPr>
          <a:xfrm>
            <a:off x="1924426" y="2886460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8" name="Pentagone régulier 227"/>
          <p:cNvSpPr/>
          <p:nvPr/>
        </p:nvSpPr>
        <p:spPr>
          <a:xfrm>
            <a:off x="2387223" y="2886460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9" name="Pentagone régulier 228"/>
          <p:cNvSpPr/>
          <p:nvPr/>
        </p:nvSpPr>
        <p:spPr>
          <a:xfrm>
            <a:off x="7027603" y="2540333"/>
            <a:ext cx="276645" cy="311173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0" name="Pentagone régulier 229"/>
          <p:cNvSpPr/>
          <p:nvPr/>
        </p:nvSpPr>
        <p:spPr>
          <a:xfrm>
            <a:off x="7326947" y="2554680"/>
            <a:ext cx="276645" cy="311173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9189244" y="6491644"/>
            <a:ext cx="144174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Clinique des Acacias</a:t>
            </a:r>
            <a:endParaRPr lang="fr-FR" sz="1200" dirty="0"/>
          </a:p>
        </p:txBody>
      </p:sp>
      <p:sp>
        <p:nvSpPr>
          <p:cNvPr id="232" name="Rectangle à coins arrondis 231"/>
          <p:cNvSpPr/>
          <p:nvPr/>
        </p:nvSpPr>
        <p:spPr>
          <a:xfrm>
            <a:off x="4529172" y="2581066"/>
            <a:ext cx="259839" cy="262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3" name="Rectangle à coins arrondis 232"/>
          <p:cNvSpPr/>
          <p:nvPr/>
        </p:nvSpPr>
        <p:spPr>
          <a:xfrm>
            <a:off x="3650191" y="2578908"/>
            <a:ext cx="259839" cy="2627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4" name="Rectangle à coins arrondis 233"/>
          <p:cNvSpPr/>
          <p:nvPr/>
        </p:nvSpPr>
        <p:spPr>
          <a:xfrm>
            <a:off x="5794426" y="2619522"/>
            <a:ext cx="259839" cy="260616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26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5" name="ZoneTexte 234"/>
          <p:cNvSpPr txBox="1"/>
          <p:nvPr/>
        </p:nvSpPr>
        <p:spPr>
          <a:xfrm>
            <a:off x="3925514" y="6371055"/>
            <a:ext cx="126938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Haute Auvergne</a:t>
            </a:r>
            <a:endParaRPr lang="fr-FR" sz="1200" dirty="0"/>
          </a:p>
        </p:txBody>
      </p:sp>
      <p:sp>
        <p:nvSpPr>
          <p:cNvPr id="236" name="Triangle isocèle 235"/>
          <p:cNvSpPr/>
          <p:nvPr/>
        </p:nvSpPr>
        <p:spPr>
          <a:xfrm>
            <a:off x="1827331" y="3270141"/>
            <a:ext cx="310354" cy="304189"/>
          </a:xfrm>
          <a:prstGeom prst="triangle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28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37" name="Triangle isocèle 236"/>
          <p:cNvSpPr/>
          <p:nvPr/>
        </p:nvSpPr>
        <p:spPr>
          <a:xfrm>
            <a:off x="2228792" y="3230592"/>
            <a:ext cx="310354" cy="30418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29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38" name="Triangle isocèle 237"/>
          <p:cNvSpPr/>
          <p:nvPr/>
        </p:nvSpPr>
        <p:spPr>
          <a:xfrm>
            <a:off x="2603053" y="3244741"/>
            <a:ext cx="310354" cy="304189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9" name="Triangle isocèle 238"/>
          <p:cNvSpPr/>
          <p:nvPr/>
        </p:nvSpPr>
        <p:spPr>
          <a:xfrm>
            <a:off x="3060853" y="3257441"/>
            <a:ext cx="310354" cy="30418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0" name="Triangle isocèle 239"/>
          <p:cNvSpPr/>
          <p:nvPr/>
        </p:nvSpPr>
        <p:spPr>
          <a:xfrm>
            <a:off x="1838177" y="3593909"/>
            <a:ext cx="310354" cy="30418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1" name="Triangle isocèle 240"/>
          <p:cNvSpPr/>
          <p:nvPr/>
        </p:nvSpPr>
        <p:spPr>
          <a:xfrm>
            <a:off x="2242543" y="3592497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2" name="Triangle isocèle 241"/>
          <p:cNvSpPr/>
          <p:nvPr/>
        </p:nvSpPr>
        <p:spPr>
          <a:xfrm>
            <a:off x="8909842" y="3306459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3" name="Ellipse 242"/>
          <p:cNvSpPr/>
          <p:nvPr/>
        </p:nvSpPr>
        <p:spPr>
          <a:xfrm>
            <a:off x="7757205" y="3321241"/>
            <a:ext cx="270003" cy="27093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4" name="ZoneTexte 243"/>
          <p:cNvSpPr txBox="1"/>
          <p:nvPr/>
        </p:nvSpPr>
        <p:spPr>
          <a:xfrm>
            <a:off x="9863578" y="6083255"/>
            <a:ext cx="76815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SCP L-L-D</a:t>
            </a:r>
            <a:endParaRPr lang="fr-FR" sz="1200" dirty="0"/>
          </a:p>
        </p:txBody>
      </p:sp>
      <p:sp>
        <p:nvSpPr>
          <p:cNvPr id="245" name="Pentagone régulier 244"/>
          <p:cNvSpPr/>
          <p:nvPr/>
        </p:nvSpPr>
        <p:spPr>
          <a:xfrm>
            <a:off x="2624140" y="3610771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6" name="Pentagone régulier 245"/>
          <p:cNvSpPr/>
          <p:nvPr/>
        </p:nvSpPr>
        <p:spPr>
          <a:xfrm>
            <a:off x="3043531" y="3602182"/>
            <a:ext cx="276645" cy="312348"/>
          </a:xfrm>
          <a:prstGeom prst="pent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7" name="Ellipse 246"/>
          <p:cNvSpPr/>
          <p:nvPr/>
        </p:nvSpPr>
        <p:spPr>
          <a:xfrm>
            <a:off x="9681200" y="3344056"/>
            <a:ext cx="254948" cy="3087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8" name="ZoneTexte 247"/>
          <p:cNvSpPr txBox="1"/>
          <p:nvPr/>
        </p:nvSpPr>
        <p:spPr>
          <a:xfrm>
            <a:off x="5182081" y="6371055"/>
            <a:ext cx="1048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du Saint Laurent</a:t>
            </a:r>
            <a:endParaRPr lang="fr-FR" sz="1200" dirty="0"/>
          </a:p>
        </p:txBody>
      </p:sp>
      <p:sp>
        <p:nvSpPr>
          <p:cNvPr id="249" name="Triangle isocèle 248"/>
          <p:cNvSpPr/>
          <p:nvPr/>
        </p:nvSpPr>
        <p:spPr>
          <a:xfrm>
            <a:off x="1838176" y="4013717"/>
            <a:ext cx="310354" cy="304189"/>
          </a:xfrm>
          <a:prstGeom prst="triangl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0" name="Triangle isocèle 249"/>
          <p:cNvSpPr/>
          <p:nvPr/>
        </p:nvSpPr>
        <p:spPr>
          <a:xfrm>
            <a:off x="2226490" y="4028228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1" name="Triangle isocèle 250"/>
          <p:cNvSpPr/>
          <p:nvPr/>
        </p:nvSpPr>
        <p:spPr>
          <a:xfrm>
            <a:off x="4492893" y="4040215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2" name="Triangle isocèle 251"/>
          <p:cNvSpPr/>
          <p:nvPr/>
        </p:nvSpPr>
        <p:spPr>
          <a:xfrm>
            <a:off x="2694626" y="4046163"/>
            <a:ext cx="310354" cy="30418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46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3" name="ZoneTexte 252"/>
          <p:cNvSpPr txBox="1"/>
          <p:nvPr/>
        </p:nvSpPr>
        <p:spPr>
          <a:xfrm>
            <a:off x="10630984" y="6083255"/>
            <a:ext cx="1501083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de l’Europe </a:t>
            </a:r>
            <a:endParaRPr lang="fr-FR" sz="1200" dirty="0"/>
          </a:p>
        </p:txBody>
      </p:sp>
      <p:sp>
        <p:nvSpPr>
          <p:cNvPr id="254" name="Pentagone régulier 253"/>
          <p:cNvSpPr/>
          <p:nvPr/>
        </p:nvSpPr>
        <p:spPr>
          <a:xfrm>
            <a:off x="3574932" y="3965052"/>
            <a:ext cx="267470" cy="304220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5" name="Pentagone régulier 254"/>
          <p:cNvSpPr/>
          <p:nvPr/>
        </p:nvSpPr>
        <p:spPr>
          <a:xfrm>
            <a:off x="8926696" y="4061149"/>
            <a:ext cx="276645" cy="312348"/>
          </a:xfrm>
          <a:prstGeom prst="pentagon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6" name="Pentagone régulier 255"/>
          <p:cNvSpPr/>
          <p:nvPr/>
        </p:nvSpPr>
        <p:spPr>
          <a:xfrm>
            <a:off x="3128294" y="3997496"/>
            <a:ext cx="276645" cy="312348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7" name="Pentagone régulier 256"/>
          <p:cNvSpPr/>
          <p:nvPr/>
        </p:nvSpPr>
        <p:spPr>
          <a:xfrm>
            <a:off x="10112935" y="4051191"/>
            <a:ext cx="276645" cy="312348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8" name="ZoneTexte 257"/>
          <p:cNvSpPr txBox="1"/>
          <p:nvPr/>
        </p:nvSpPr>
        <p:spPr>
          <a:xfrm>
            <a:off x="10598195" y="6489988"/>
            <a:ext cx="810350" cy="2786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SCP D-B-D</a:t>
            </a:r>
            <a:endParaRPr lang="fr-FR" sz="1200" dirty="0"/>
          </a:p>
        </p:txBody>
      </p:sp>
      <p:sp>
        <p:nvSpPr>
          <p:cNvPr id="259" name="Rectangle à coins arrondis 258"/>
          <p:cNvSpPr/>
          <p:nvPr/>
        </p:nvSpPr>
        <p:spPr>
          <a:xfrm>
            <a:off x="1846551" y="4402338"/>
            <a:ext cx="259839" cy="262719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0" name="Rectangle à coins arrondis 259"/>
          <p:cNvSpPr/>
          <p:nvPr/>
        </p:nvSpPr>
        <p:spPr>
          <a:xfrm>
            <a:off x="3591369" y="4399980"/>
            <a:ext cx="259839" cy="262719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4500023" y="4428444"/>
            <a:ext cx="271349" cy="2756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4905628" y="4393333"/>
            <a:ext cx="271349" cy="2756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3" name="Ellipse 262"/>
          <p:cNvSpPr/>
          <p:nvPr/>
        </p:nvSpPr>
        <p:spPr>
          <a:xfrm>
            <a:off x="2244497" y="4371421"/>
            <a:ext cx="271349" cy="27565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55</a:t>
            </a:r>
            <a:endParaRPr lang="fr-FR" sz="1000" dirty="0">
              <a:solidFill>
                <a:schemeClr val="bg1"/>
              </a:solidFill>
            </a:endParaRPr>
          </a:p>
        </p:txBody>
      </p:sp>
      <p:cxnSp>
        <p:nvCxnSpPr>
          <p:cNvPr id="264" name="Connecteur droit 263"/>
          <p:cNvCxnSpPr/>
          <p:nvPr/>
        </p:nvCxnSpPr>
        <p:spPr>
          <a:xfrm>
            <a:off x="6978471" y="5782221"/>
            <a:ext cx="3157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5" name="ZoneTexte 264"/>
          <p:cNvSpPr txBox="1"/>
          <p:nvPr/>
        </p:nvSpPr>
        <p:spPr>
          <a:xfrm>
            <a:off x="7267179" y="5631425"/>
            <a:ext cx="1769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Véto échantillon idéal</a:t>
            </a:r>
            <a:endParaRPr lang="fr-FR" sz="1400" dirty="0"/>
          </a:p>
        </p:txBody>
      </p:sp>
      <p:sp>
        <p:nvSpPr>
          <p:cNvPr id="266" name="Triangle isocèle 265"/>
          <p:cNvSpPr/>
          <p:nvPr/>
        </p:nvSpPr>
        <p:spPr>
          <a:xfrm>
            <a:off x="8934501" y="2551769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27</a:t>
            </a:r>
            <a:endParaRPr lang="fr-FR" sz="1000" dirty="0">
              <a:solidFill>
                <a:schemeClr val="tx1"/>
              </a:solidFill>
            </a:endParaRPr>
          </a:p>
        </p:txBody>
      </p:sp>
      <p:graphicFrame>
        <p:nvGraphicFramePr>
          <p:cNvPr id="267" name="Tableau 2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2963"/>
              </p:ext>
            </p:extLst>
          </p:nvPr>
        </p:nvGraphicFramePr>
        <p:xfrm>
          <a:off x="11208621" y="1551363"/>
          <a:ext cx="759494" cy="3179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47"/>
                <a:gridCol w="379747"/>
              </a:tblGrid>
              <a:tr h="9650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FR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1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8" name="ZoneTexte 267"/>
          <p:cNvSpPr txBox="1"/>
          <p:nvPr/>
        </p:nvSpPr>
        <p:spPr>
          <a:xfrm>
            <a:off x="5988949" y="2540804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69" name="ZoneTexte 268"/>
          <p:cNvSpPr txBox="1"/>
          <p:nvPr/>
        </p:nvSpPr>
        <p:spPr>
          <a:xfrm>
            <a:off x="6795652" y="248188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0" name="ZoneTexte 269"/>
          <p:cNvSpPr txBox="1"/>
          <p:nvPr/>
        </p:nvSpPr>
        <p:spPr>
          <a:xfrm>
            <a:off x="9137398" y="248188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1" name="ZoneTexte 270"/>
          <p:cNvSpPr txBox="1"/>
          <p:nvPr/>
        </p:nvSpPr>
        <p:spPr>
          <a:xfrm>
            <a:off x="10272518" y="2489788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2" name="ZoneTexte 271"/>
          <p:cNvSpPr txBox="1"/>
          <p:nvPr/>
        </p:nvSpPr>
        <p:spPr>
          <a:xfrm>
            <a:off x="4721444" y="248188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3" name="ZoneTexte 272"/>
          <p:cNvSpPr txBox="1"/>
          <p:nvPr/>
        </p:nvSpPr>
        <p:spPr>
          <a:xfrm>
            <a:off x="3839756" y="2480423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4" name="ZoneTexte 273"/>
          <p:cNvSpPr txBox="1"/>
          <p:nvPr/>
        </p:nvSpPr>
        <p:spPr>
          <a:xfrm>
            <a:off x="2515893" y="2480316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5" name="ZoneTexte 274"/>
          <p:cNvSpPr txBox="1"/>
          <p:nvPr/>
        </p:nvSpPr>
        <p:spPr>
          <a:xfrm>
            <a:off x="2075049" y="2512849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6" name="ZoneTexte 275"/>
          <p:cNvSpPr txBox="1"/>
          <p:nvPr/>
        </p:nvSpPr>
        <p:spPr>
          <a:xfrm>
            <a:off x="9343906" y="5586480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7" name="ZoneTexte 276"/>
          <p:cNvSpPr txBox="1"/>
          <p:nvPr/>
        </p:nvSpPr>
        <p:spPr>
          <a:xfrm>
            <a:off x="9560243" y="5630213"/>
            <a:ext cx="12022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conventionné</a:t>
            </a:r>
            <a:endParaRPr lang="fr-FR" sz="1200" dirty="0"/>
          </a:p>
        </p:txBody>
      </p:sp>
      <p:sp>
        <p:nvSpPr>
          <p:cNvPr id="278" name="Triangle isocèle 277"/>
          <p:cNvSpPr/>
          <p:nvPr/>
        </p:nvSpPr>
        <p:spPr>
          <a:xfrm>
            <a:off x="4433161" y="3230592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79" name="Triangle isocèle 278"/>
          <p:cNvSpPr/>
          <p:nvPr/>
        </p:nvSpPr>
        <p:spPr>
          <a:xfrm>
            <a:off x="4464953" y="3573345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0" name="Triangle isocèle 279"/>
          <p:cNvSpPr/>
          <p:nvPr/>
        </p:nvSpPr>
        <p:spPr>
          <a:xfrm>
            <a:off x="4815099" y="3221189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36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1" name="Triangle isocèle 280"/>
          <p:cNvSpPr/>
          <p:nvPr/>
        </p:nvSpPr>
        <p:spPr>
          <a:xfrm>
            <a:off x="9310962" y="3321241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37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3521"/>
              </p:ext>
            </p:extLst>
          </p:nvPr>
        </p:nvGraphicFramePr>
        <p:xfrm>
          <a:off x="3479254" y="533400"/>
          <a:ext cx="8459876" cy="34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889"/>
                <a:gridCol w="1043747"/>
                <a:gridCol w="979331"/>
                <a:gridCol w="780404"/>
                <a:gridCol w="855345"/>
                <a:gridCol w="916540"/>
                <a:gridCol w="916540"/>
                <a:gridCol w="916540"/>
                <a:gridCol w="916540"/>
              </a:tblGrid>
              <a:tr h="278579">
                <a:tc rowSpan="3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Homme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Femme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7857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751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6864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1</a:t>
                      </a:r>
                    </a:p>
                    <a:p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Chabreloche</a:t>
                      </a:r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</a:tr>
              <a:tr h="48751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2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Pilat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51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3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Flour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8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51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4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Mamet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8579">
                <a:tc>
                  <a:txBody>
                    <a:bodyPr/>
                    <a:lstStyle/>
                    <a:p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26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641850" y="154348"/>
            <a:ext cx="673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Ensemble des  55 vétérinaires des 4 zones d’études selon 5 critères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63549"/>
              </p:ext>
            </p:extLst>
          </p:nvPr>
        </p:nvGraphicFramePr>
        <p:xfrm>
          <a:off x="8382001" y="4277180"/>
          <a:ext cx="3455096" cy="23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77"/>
                <a:gridCol w="562819"/>
              </a:tblGrid>
              <a:tr h="401605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Nombre de femmes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605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Nombres d’hommes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605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de français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605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Nombre d’étrangers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295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Nombre de mode libéral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605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Nombre de salarié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Espace réservé du contenu 2"/>
          <p:cNvSpPr txBox="1">
            <a:spLocks/>
          </p:cNvSpPr>
          <p:nvPr/>
        </p:nvSpPr>
        <p:spPr>
          <a:xfrm>
            <a:off x="0" y="1247580"/>
            <a:ext cx="2705100" cy="254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fr-FR" dirty="0" smtClean="0">
              <a:latin typeface="+mj-lt"/>
            </a:endParaRPr>
          </a:p>
          <a:p>
            <a:pPr>
              <a:buFont typeface="Wingdings"/>
              <a:buChar char="è"/>
            </a:pPr>
            <a:r>
              <a:rPr lang="fr-FR" dirty="0" smtClean="0">
                <a:latin typeface="+mj-lt"/>
                <a:sym typeface="Wingdings" pitchFamily="2" charset="2"/>
              </a:rPr>
              <a:t>Zones d’étude</a:t>
            </a:r>
          </a:p>
          <a:p>
            <a:pPr>
              <a:buFont typeface="Wingdings"/>
              <a:buChar char="è"/>
            </a:pPr>
            <a:r>
              <a:rPr lang="fr-FR" b="1" dirty="0" smtClean="0">
                <a:latin typeface="+mj-lt"/>
                <a:sym typeface="Wingdings" pitchFamily="2" charset="2"/>
              </a:rPr>
              <a:t>Sélection de l’échantillon</a:t>
            </a:r>
          </a:p>
          <a:p>
            <a:pPr>
              <a:buFont typeface="Wingdings"/>
              <a:buChar char="è"/>
            </a:pPr>
            <a:r>
              <a:rPr lang="fr-FR" dirty="0" smtClean="0">
                <a:latin typeface="+mj-lt"/>
                <a:sym typeface="Wingdings" pitchFamily="2" charset="2"/>
              </a:rPr>
              <a:t>Entretien compréhensif</a:t>
            </a:r>
          </a:p>
          <a:p>
            <a:endParaRPr lang="fr-FR" dirty="0" smtClean="0">
              <a:latin typeface="+mj-lt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endParaRPr lang="fr-FR" dirty="0" smtClean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457200" y="228135"/>
            <a:ext cx="4046706" cy="1171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Méthode</a:t>
            </a:r>
            <a:endParaRPr lang="fr-FR" sz="4000" dirty="0"/>
          </a:p>
        </p:txBody>
      </p:sp>
      <p:pic>
        <p:nvPicPr>
          <p:cNvPr id="32" name="Image 5" descr="LogoVeTer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6" y="150899"/>
            <a:ext cx="1245036" cy="14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91831"/>
              </p:ext>
            </p:extLst>
          </p:nvPr>
        </p:nvGraphicFramePr>
        <p:xfrm>
          <a:off x="4265661" y="4686303"/>
          <a:ext cx="3354339" cy="186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33"/>
                <a:gridCol w="546406"/>
              </a:tblGrid>
              <a:tr h="466724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Vétérinaires de moins de 40 ans 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724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Vétérinaires entre 41-50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ans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724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Vétérinaires entre 51-60 ans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724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Vétérinaires de plus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de 60 ans 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5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343298" y="490582"/>
            <a:ext cx="9612086" cy="1246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Objectifs de l’axe de recherche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305128" y="1012842"/>
            <a:ext cx="1088687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Produire des connaissances sur 2 objets :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diversité des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trajectoires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socio-professionnelles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conduisant à pratiquer la rurale dans le Massif Central 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diversité des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motivations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à pratiquer la rurale dans le Massif Central aujourd’hui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Mettre en débat auprès des étudiants et enseignants vétérinaires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00781" y="559671"/>
            <a:ext cx="4046706" cy="11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Méthode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237671" y="382001"/>
            <a:ext cx="7687106" cy="5811838"/>
            <a:chOff x="4237671" y="382001"/>
            <a:chExt cx="7687106" cy="5811838"/>
          </a:xfrm>
        </p:grpSpPr>
        <p:pic>
          <p:nvPicPr>
            <p:cNvPr id="4" name="Espace réservé du contenu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" t="10219" r="3962" b="4212"/>
            <a:stretch/>
          </p:blipFill>
          <p:spPr bwMode="auto">
            <a:xfrm>
              <a:off x="4237671" y="382001"/>
              <a:ext cx="7687106" cy="58118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" name="Groupe 4"/>
            <p:cNvGrpSpPr/>
            <p:nvPr/>
          </p:nvGrpSpPr>
          <p:grpSpPr>
            <a:xfrm>
              <a:off x="5165395" y="1301601"/>
              <a:ext cx="6392707" cy="4665477"/>
              <a:chOff x="5165395" y="1301601"/>
              <a:chExt cx="6392707" cy="4665477"/>
            </a:xfrm>
          </p:grpSpPr>
          <p:grpSp>
            <p:nvGrpSpPr>
              <p:cNvPr id="6" name="Groupe 9"/>
              <p:cNvGrpSpPr/>
              <p:nvPr/>
            </p:nvGrpSpPr>
            <p:grpSpPr>
              <a:xfrm>
                <a:off x="5165395" y="1301601"/>
                <a:ext cx="6392707" cy="4531541"/>
                <a:chOff x="3115434" y="1602225"/>
                <a:chExt cx="6392707" cy="4531541"/>
              </a:xfrm>
            </p:grpSpPr>
            <p:sp>
              <p:nvSpPr>
                <p:cNvPr id="11" name="Ellipse 10"/>
                <p:cNvSpPr/>
                <p:nvPr/>
              </p:nvSpPr>
              <p:spPr>
                <a:xfrm rot="2484690">
                  <a:off x="8496636" y="2969777"/>
                  <a:ext cx="1011505" cy="160222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Ellipse 11"/>
                <p:cNvSpPr/>
                <p:nvPr/>
              </p:nvSpPr>
              <p:spPr>
                <a:xfrm rot="5400000">
                  <a:off x="6098394" y="1446082"/>
                  <a:ext cx="1157768" cy="147005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Ellipse 12"/>
                <p:cNvSpPr/>
                <p:nvPr/>
              </p:nvSpPr>
              <p:spPr>
                <a:xfrm rot="5400000">
                  <a:off x="4514817" y="4447391"/>
                  <a:ext cx="1511867" cy="1375367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 rot="5400000">
                  <a:off x="3232766" y="5360975"/>
                  <a:ext cx="655459" cy="89012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" name="ZoneTexte 6"/>
              <p:cNvSpPr txBox="1"/>
              <p:nvPr/>
            </p:nvSpPr>
            <p:spPr>
              <a:xfrm>
                <a:off x="8442542" y="1440493"/>
                <a:ext cx="663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 smtClean="0"/>
                  <a:t>1</a:t>
                </a:r>
                <a:endParaRPr lang="fr-FR" sz="540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10720409" y="3008599"/>
                <a:ext cx="663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 smtClean="0"/>
                  <a:t>2</a:t>
                </a:r>
                <a:endParaRPr lang="fr-FR" sz="540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7030967" y="4346722"/>
                <a:ext cx="663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 smtClean="0"/>
                  <a:t>3</a:t>
                </a:r>
                <a:endParaRPr lang="fr-FR" sz="5400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5337848" y="5043748"/>
                <a:ext cx="663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5400" dirty="0" smtClean="0"/>
                  <a:t>4</a:t>
                </a:r>
                <a:endParaRPr lang="fr-FR" sz="5400" dirty="0"/>
              </a:p>
            </p:txBody>
          </p:sp>
        </p:grpSp>
      </p:grp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75716" y="1543147"/>
            <a:ext cx="3852153" cy="4387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Zones d’étude</a:t>
            </a:r>
          </a:p>
          <a:p>
            <a:pPr marL="1097280" lvl="2" indent="-237744">
              <a:spcBef>
                <a:spcPts val="550"/>
              </a:spcBef>
              <a:buClr>
                <a:schemeClr val="accent1"/>
              </a:buClr>
              <a:buFont typeface="Verdana"/>
              <a:buChar char="◦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Zone 1 :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Chabreloche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1097280" lvl="2" indent="-237744">
              <a:spcBef>
                <a:spcPts val="550"/>
              </a:spcBef>
              <a:buClr>
                <a:schemeClr val="accent1"/>
              </a:buClr>
              <a:buFont typeface="Verdana"/>
              <a:buChar char="◦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Zone 2 : Pilat</a:t>
            </a:r>
          </a:p>
          <a:p>
            <a:pPr marL="1097280" lvl="2" indent="-237744">
              <a:spcBef>
                <a:spcPts val="550"/>
              </a:spcBef>
              <a:buClr>
                <a:schemeClr val="accent1"/>
              </a:buClr>
              <a:buFont typeface="Verdana"/>
              <a:buChar char="◦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Zone 3 : Cantal- Saint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Flour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1097280" lvl="2" indent="-237744">
              <a:spcBef>
                <a:spcPts val="550"/>
              </a:spcBef>
              <a:buClr>
                <a:schemeClr val="accent1"/>
              </a:buClr>
              <a:buFont typeface="Verdana"/>
              <a:buChar char="◦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Zone 4 : Cantal- Saint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Mamet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 la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Salvetat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Char char="è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Sélection de l’échantillon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Entretien compréhensif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31711" y="3306341"/>
            <a:ext cx="9584630" cy="613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Sélection de l’échantillon idéal selon : </a:t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555586" y="3766001"/>
            <a:ext cx="10515600" cy="28394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diversité des classes d’âges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diversité du genre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diversité des modes d’exercices (libéral seul, libéral associé, salarié)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diversité de relation à l’éleveur (conventionné/non conventionné)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diversité de nationalité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Une diversité du type de clinique (&lt;2 associés/ &gt; 5 associés)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09371" y="1364340"/>
            <a:ext cx="8665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 Pas de volonté de représentativité par rapport aux vétérinaires des zones mais recherche d’une diversité de trajectoires conduisant à la pratique de la </a:t>
            </a:r>
            <a:r>
              <a:rPr lang="fr-FR" sz="2400" i="1" dirty="0" smtClean="0">
                <a:sym typeface="Wingdings" panose="05000000000000000000" pitchFamily="2" charset="2"/>
              </a:rPr>
              <a:t>rurale</a:t>
            </a:r>
            <a:endParaRPr lang="fr-FR" sz="2400" i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00781" y="312933"/>
            <a:ext cx="4046706" cy="11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Méthode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701318"/>
            <a:ext cx="2714171" cy="2854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Zones d’étude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Sélection de l’échantillon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Entretien compréhensif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71948" y="6421662"/>
            <a:ext cx="609600" cy="476250"/>
          </a:xfrm>
        </p:spPr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33" name="Diagramme 32"/>
          <p:cNvGraphicFramePr/>
          <p:nvPr>
            <p:extLst>
              <p:ext uri="{D42A27DB-BD31-4B8C-83A1-F6EECF244321}">
                <p14:modId xmlns:p14="http://schemas.microsoft.com/office/powerpoint/2010/main" val="399624897"/>
              </p:ext>
            </p:extLst>
          </p:nvPr>
        </p:nvGraphicFramePr>
        <p:xfrm>
          <a:off x="305154" y="683328"/>
          <a:ext cx="7097138" cy="573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17344"/>
              </p:ext>
            </p:extLst>
          </p:nvPr>
        </p:nvGraphicFramePr>
        <p:xfrm>
          <a:off x="6616099" y="681720"/>
          <a:ext cx="4610100" cy="115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20"/>
                <a:gridCol w="922020"/>
                <a:gridCol w="922020"/>
                <a:gridCol w="922020"/>
                <a:gridCol w="922020"/>
              </a:tblGrid>
              <a:tr h="65733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 </a:t>
                      </a:r>
                      <a:r>
                        <a:rPr lang="fr-FR" sz="1200" b="0" dirty="0" smtClean="0"/>
                        <a:t>1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err="1" smtClean="0"/>
                        <a:t>Chabreloche</a:t>
                      </a:r>
                      <a:endParaRPr lang="fr-FR" sz="11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2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Pilat</a:t>
                      </a:r>
                      <a:endParaRPr lang="fr-FR" sz="12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Saint-Flour</a:t>
                      </a:r>
                      <a:endParaRPr lang="fr-FR" sz="12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4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Saint-Mamet-La-Salvetat</a:t>
                      </a:r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6209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20</a:t>
                      </a:r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21</a:t>
                      </a:r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17</a:t>
                      </a:r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17</a:t>
                      </a:r>
                      <a:endParaRPr lang="fr-FR" sz="16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75</a:t>
                      </a:r>
                      <a:endParaRPr lang="fr-FR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e 34"/>
          <p:cNvGrpSpPr/>
          <p:nvPr/>
        </p:nvGrpSpPr>
        <p:grpSpPr>
          <a:xfrm rot="16200000">
            <a:off x="5723811" y="638993"/>
            <a:ext cx="582104" cy="920641"/>
            <a:chOff x="5148707" y="851725"/>
            <a:chExt cx="757809" cy="757809"/>
          </a:xfrm>
          <a:solidFill>
            <a:schemeClr val="bg1">
              <a:lumMod val="85000"/>
            </a:schemeClr>
          </a:solidFill>
        </p:grpSpPr>
        <p:sp>
          <p:nvSpPr>
            <p:cNvPr id="36" name="Flèche vers le bas 35"/>
            <p:cNvSpPr/>
            <p:nvPr/>
          </p:nvSpPr>
          <p:spPr>
            <a:xfrm>
              <a:off x="5148707" y="851725"/>
              <a:ext cx="757809" cy="757809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lèche vers le bas 4"/>
            <p:cNvSpPr/>
            <p:nvPr/>
          </p:nvSpPr>
          <p:spPr>
            <a:xfrm>
              <a:off x="5319214" y="851725"/>
              <a:ext cx="416795" cy="5702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400" kern="1200"/>
            </a:p>
          </p:txBody>
        </p:sp>
      </p:grp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46599"/>
              </p:ext>
            </p:extLst>
          </p:nvPr>
        </p:nvGraphicFramePr>
        <p:xfrm>
          <a:off x="6945084" y="2743809"/>
          <a:ext cx="4610100" cy="115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20"/>
                <a:gridCol w="922020"/>
                <a:gridCol w="922020"/>
                <a:gridCol w="922020"/>
                <a:gridCol w="922020"/>
              </a:tblGrid>
              <a:tr h="79957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 </a:t>
                      </a:r>
                      <a:r>
                        <a:rPr lang="fr-FR" sz="1200" b="0" dirty="0" smtClean="0"/>
                        <a:t>1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err="1" smtClean="0"/>
                        <a:t>Chabreloche</a:t>
                      </a:r>
                      <a:endParaRPr lang="fr-FR" sz="11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2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Pilat</a:t>
                      </a:r>
                      <a:endParaRPr lang="fr-FR" sz="12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Saint-Flour</a:t>
                      </a:r>
                      <a:endParaRPr lang="fr-FR" sz="12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4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Saint-Mamet-La-Salvetat</a:t>
                      </a:r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6209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13</a:t>
                      </a:r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14</a:t>
                      </a:r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15</a:t>
                      </a:r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13</a:t>
                      </a:r>
                      <a:endParaRPr lang="fr-FR" sz="16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55</a:t>
                      </a:r>
                      <a:endParaRPr lang="fr-FR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79249"/>
              </p:ext>
            </p:extLst>
          </p:nvPr>
        </p:nvGraphicFramePr>
        <p:xfrm>
          <a:off x="7110184" y="5370213"/>
          <a:ext cx="4610100" cy="115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20"/>
                <a:gridCol w="922020"/>
                <a:gridCol w="922020"/>
                <a:gridCol w="922020"/>
                <a:gridCol w="922020"/>
              </a:tblGrid>
              <a:tr h="79957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 </a:t>
                      </a:r>
                      <a:r>
                        <a:rPr lang="fr-FR" sz="1200" b="0" dirty="0" smtClean="0"/>
                        <a:t>1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err="1" smtClean="0"/>
                        <a:t>Chabreloche</a:t>
                      </a:r>
                      <a:endParaRPr lang="fr-FR" sz="11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2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Pilat</a:t>
                      </a:r>
                      <a:endParaRPr lang="fr-FR" sz="12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Saint-Flour</a:t>
                      </a:r>
                      <a:endParaRPr lang="fr-FR" sz="1200" b="0" dirty="0" smtClean="0"/>
                    </a:p>
                    <a:p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Zone</a:t>
                      </a:r>
                      <a:r>
                        <a:rPr lang="fr-FR" sz="1200" b="0" dirty="0" smtClean="0"/>
                        <a:t> 4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Saint-Mamet-La-Salvetat</a:t>
                      </a:r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6209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7</a:t>
                      </a:r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5</a:t>
                      </a:r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3</a:t>
                      </a:r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6</a:t>
                      </a:r>
                      <a:endParaRPr lang="fr-FR" sz="16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21</a:t>
                      </a:r>
                      <a:endParaRPr lang="fr-FR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6667780" y="259413"/>
            <a:ext cx="405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Nombre de vétérinaires sur les zones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06790" y="77372"/>
            <a:ext cx="588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Etapes de traitement de la BD de l’Ordre des vétérinaires</a:t>
            </a:r>
            <a:endParaRPr lang="fr-FR" sz="2000" dirty="0"/>
          </a:p>
        </p:txBody>
      </p:sp>
      <p:grpSp>
        <p:nvGrpSpPr>
          <p:cNvPr id="42" name="Groupe 41"/>
          <p:cNvGrpSpPr/>
          <p:nvPr/>
        </p:nvGrpSpPr>
        <p:grpSpPr>
          <a:xfrm rot="16200000">
            <a:off x="5956273" y="5510752"/>
            <a:ext cx="582104" cy="920641"/>
            <a:chOff x="5148707" y="851725"/>
            <a:chExt cx="757809" cy="757809"/>
          </a:xfrm>
          <a:solidFill>
            <a:schemeClr val="bg1">
              <a:lumMod val="85000"/>
            </a:schemeClr>
          </a:solidFill>
        </p:grpSpPr>
        <p:sp>
          <p:nvSpPr>
            <p:cNvPr id="43" name="Flèche vers le bas 42"/>
            <p:cNvSpPr/>
            <p:nvPr/>
          </p:nvSpPr>
          <p:spPr>
            <a:xfrm>
              <a:off x="5148707" y="851725"/>
              <a:ext cx="757809" cy="757809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lèche vers le bas 4"/>
            <p:cNvSpPr/>
            <p:nvPr/>
          </p:nvSpPr>
          <p:spPr>
            <a:xfrm>
              <a:off x="5319214" y="851725"/>
              <a:ext cx="416795" cy="5702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400" kern="1200"/>
            </a:p>
          </p:txBody>
        </p:sp>
      </p:grpSp>
      <p:grpSp>
        <p:nvGrpSpPr>
          <p:cNvPr id="45" name="Groupe 44"/>
          <p:cNvGrpSpPr/>
          <p:nvPr/>
        </p:nvGrpSpPr>
        <p:grpSpPr>
          <a:xfrm rot="16200000">
            <a:off x="5762280" y="2772926"/>
            <a:ext cx="582104" cy="920641"/>
            <a:chOff x="5148707" y="851725"/>
            <a:chExt cx="757809" cy="757809"/>
          </a:xfrm>
          <a:solidFill>
            <a:schemeClr val="bg1">
              <a:lumMod val="85000"/>
            </a:schemeClr>
          </a:solidFill>
        </p:grpSpPr>
        <p:sp>
          <p:nvSpPr>
            <p:cNvPr id="46" name="Flèche vers le bas 45"/>
            <p:cNvSpPr/>
            <p:nvPr/>
          </p:nvSpPr>
          <p:spPr>
            <a:xfrm>
              <a:off x="5148707" y="851725"/>
              <a:ext cx="757809" cy="757809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noFill/>
            </a:ln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lèche vers le bas 4"/>
            <p:cNvSpPr/>
            <p:nvPr/>
          </p:nvSpPr>
          <p:spPr>
            <a:xfrm>
              <a:off x="5319214" y="851725"/>
              <a:ext cx="416795" cy="5702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400" kern="12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189" name="Tableau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76484"/>
              </p:ext>
            </p:extLst>
          </p:nvPr>
        </p:nvGraphicFramePr>
        <p:xfrm>
          <a:off x="1109253" y="1141166"/>
          <a:ext cx="10870461" cy="4167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059"/>
                <a:gridCol w="1667651"/>
                <a:gridCol w="943099"/>
                <a:gridCol w="1002775"/>
                <a:gridCol w="1099069"/>
                <a:gridCol w="1177702"/>
                <a:gridCol w="1177702"/>
                <a:gridCol w="1177702"/>
                <a:gridCol w="1177702"/>
              </a:tblGrid>
              <a:tr h="321076">
                <a:tc rowSpan="3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Homme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Femme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12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2107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6267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1</a:t>
                      </a:r>
                    </a:p>
                    <a:p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Chabreloche</a:t>
                      </a:r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2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Pilat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3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Flour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80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4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Mamet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0" name="Rectangle 189"/>
          <p:cNvSpPr/>
          <p:nvPr/>
        </p:nvSpPr>
        <p:spPr>
          <a:xfrm>
            <a:off x="88900" y="5816574"/>
            <a:ext cx="365456" cy="1729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1" name="ZoneTexte 190"/>
          <p:cNvSpPr txBox="1"/>
          <p:nvPr/>
        </p:nvSpPr>
        <p:spPr>
          <a:xfrm>
            <a:off x="419100" y="5784334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&lt; 40 ans </a:t>
            </a:r>
            <a:endParaRPr lang="fr-FR" sz="1200" dirty="0"/>
          </a:p>
        </p:txBody>
      </p:sp>
      <p:sp>
        <p:nvSpPr>
          <p:cNvPr id="192" name="Rectangle 191"/>
          <p:cNvSpPr/>
          <p:nvPr/>
        </p:nvSpPr>
        <p:spPr>
          <a:xfrm>
            <a:off x="88900" y="6075496"/>
            <a:ext cx="365456" cy="1729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3" name="ZoneTexte 192"/>
          <p:cNvSpPr txBox="1"/>
          <p:nvPr/>
        </p:nvSpPr>
        <p:spPr>
          <a:xfrm>
            <a:off x="419100" y="6018828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41-50 ans </a:t>
            </a:r>
            <a:endParaRPr lang="fr-FR" sz="1200" dirty="0"/>
          </a:p>
        </p:txBody>
      </p:sp>
      <p:sp>
        <p:nvSpPr>
          <p:cNvPr id="194" name="Rectangle 193"/>
          <p:cNvSpPr/>
          <p:nvPr/>
        </p:nvSpPr>
        <p:spPr>
          <a:xfrm>
            <a:off x="88900" y="6334418"/>
            <a:ext cx="365456" cy="1729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5" name="ZoneTexte 194"/>
          <p:cNvSpPr txBox="1"/>
          <p:nvPr/>
        </p:nvSpPr>
        <p:spPr>
          <a:xfrm>
            <a:off x="419100" y="6288566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51-60 ans </a:t>
            </a:r>
            <a:endParaRPr lang="fr-FR" sz="1200" dirty="0"/>
          </a:p>
        </p:txBody>
      </p:sp>
      <p:sp>
        <p:nvSpPr>
          <p:cNvPr id="196" name="Rectangle 195"/>
          <p:cNvSpPr/>
          <p:nvPr/>
        </p:nvSpPr>
        <p:spPr>
          <a:xfrm>
            <a:off x="88900" y="6593340"/>
            <a:ext cx="365456" cy="1729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7" name="ZoneTexte 196"/>
          <p:cNvSpPr txBox="1"/>
          <p:nvPr/>
        </p:nvSpPr>
        <p:spPr>
          <a:xfrm>
            <a:off x="419100" y="654359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&gt; 60 ans </a:t>
            </a:r>
            <a:endParaRPr lang="fr-FR" sz="1200" dirty="0"/>
          </a:p>
        </p:txBody>
      </p:sp>
      <p:sp>
        <p:nvSpPr>
          <p:cNvPr id="198" name="Ellipse 197"/>
          <p:cNvSpPr/>
          <p:nvPr/>
        </p:nvSpPr>
        <p:spPr>
          <a:xfrm>
            <a:off x="1654571" y="6012269"/>
            <a:ext cx="288527" cy="292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ZoneTexte 198"/>
          <p:cNvSpPr txBox="1"/>
          <p:nvPr/>
        </p:nvSpPr>
        <p:spPr>
          <a:xfrm>
            <a:off x="1990164" y="6377344"/>
            <a:ext cx="7982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Auver’vet</a:t>
            </a:r>
            <a:endParaRPr lang="fr-FR" sz="1200" dirty="0"/>
          </a:p>
        </p:txBody>
      </p:sp>
      <p:sp>
        <p:nvSpPr>
          <p:cNvPr id="200" name="Triangle isocèle 199"/>
          <p:cNvSpPr/>
          <p:nvPr/>
        </p:nvSpPr>
        <p:spPr>
          <a:xfrm>
            <a:off x="1603772" y="6390044"/>
            <a:ext cx="390127" cy="34587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1939365" y="5986501"/>
            <a:ext cx="207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Exercice seul/ non associé</a:t>
            </a:r>
            <a:endParaRPr lang="fr-FR" sz="1400" dirty="0"/>
          </a:p>
        </p:txBody>
      </p:sp>
      <p:sp>
        <p:nvSpPr>
          <p:cNvPr id="202" name="Pentagone régulier 201"/>
          <p:cNvSpPr/>
          <p:nvPr/>
        </p:nvSpPr>
        <p:spPr>
          <a:xfrm>
            <a:off x="6797175" y="6007221"/>
            <a:ext cx="352026" cy="388657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ZoneTexte 202"/>
          <p:cNvSpPr txBox="1"/>
          <p:nvPr/>
        </p:nvSpPr>
        <p:spPr>
          <a:xfrm>
            <a:off x="7330524" y="6052844"/>
            <a:ext cx="7684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Basse Dore</a:t>
            </a:r>
            <a:endParaRPr lang="fr-FR" sz="1200" dirty="0"/>
          </a:p>
        </p:txBody>
      </p:sp>
      <p:sp>
        <p:nvSpPr>
          <p:cNvPr id="204" name="Rectangle à coins arrondis 203"/>
          <p:cNvSpPr/>
          <p:nvPr/>
        </p:nvSpPr>
        <p:spPr>
          <a:xfrm>
            <a:off x="6822400" y="6520022"/>
            <a:ext cx="326628" cy="2987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ZoneTexte 204"/>
          <p:cNvSpPr txBox="1"/>
          <p:nvPr/>
        </p:nvSpPr>
        <p:spPr>
          <a:xfrm>
            <a:off x="7235339" y="6510969"/>
            <a:ext cx="1967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Thomas et </a:t>
            </a:r>
            <a:r>
              <a:rPr lang="fr-FR" sz="1400" dirty="0" err="1" smtClean="0"/>
              <a:t>Specen</a:t>
            </a:r>
            <a:r>
              <a:rPr lang="fr-FR" sz="1400" dirty="0" smtClean="0"/>
              <a:t>-Berry</a:t>
            </a:r>
            <a:endParaRPr lang="fr-FR" sz="1400" dirty="0"/>
          </a:p>
        </p:txBody>
      </p:sp>
      <p:sp>
        <p:nvSpPr>
          <p:cNvPr id="206" name="Ellipse 205"/>
          <p:cNvSpPr/>
          <p:nvPr/>
        </p:nvSpPr>
        <p:spPr>
          <a:xfrm>
            <a:off x="2612617" y="2217968"/>
            <a:ext cx="271828" cy="30079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07" name="Triangle isocèle 206"/>
          <p:cNvSpPr/>
          <p:nvPr/>
        </p:nvSpPr>
        <p:spPr>
          <a:xfrm>
            <a:off x="9647132" y="2262555"/>
            <a:ext cx="310354" cy="368586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</a:t>
            </a:r>
            <a:endParaRPr lang="fr-FR" sz="1000" dirty="0"/>
          </a:p>
        </p:txBody>
      </p:sp>
      <p:sp>
        <p:nvSpPr>
          <p:cNvPr id="208" name="Triangle isocèle 207"/>
          <p:cNvSpPr/>
          <p:nvPr/>
        </p:nvSpPr>
        <p:spPr>
          <a:xfrm>
            <a:off x="7409717" y="2229731"/>
            <a:ext cx="310354" cy="368586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3</a:t>
            </a:r>
            <a:endParaRPr lang="fr-FR" sz="1000" dirty="0"/>
          </a:p>
        </p:txBody>
      </p:sp>
      <p:sp>
        <p:nvSpPr>
          <p:cNvPr id="209" name="Ellipse 208"/>
          <p:cNvSpPr/>
          <p:nvPr/>
        </p:nvSpPr>
        <p:spPr>
          <a:xfrm>
            <a:off x="2903520" y="2230781"/>
            <a:ext cx="277655" cy="30079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0" name="Pentagone régulier 209"/>
          <p:cNvSpPr/>
          <p:nvPr/>
        </p:nvSpPr>
        <p:spPr>
          <a:xfrm>
            <a:off x="3200250" y="2287144"/>
            <a:ext cx="276645" cy="311173"/>
          </a:xfrm>
          <a:prstGeom prst="pentagon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5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1" name="Pentagone régulier 210"/>
          <p:cNvSpPr/>
          <p:nvPr/>
        </p:nvSpPr>
        <p:spPr>
          <a:xfrm>
            <a:off x="10097059" y="2319968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6</a:t>
            </a:r>
            <a:endParaRPr lang="fr-FR" sz="1000" dirty="0"/>
          </a:p>
        </p:txBody>
      </p:sp>
      <p:sp>
        <p:nvSpPr>
          <p:cNvPr id="212" name="Pentagone régulier 211"/>
          <p:cNvSpPr/>
          <p:nvPr/>
        </p:nvSpPr>
        <p:spPr>
          <a:xfrm>
            <a:off x="7859700" y="2258437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7</a:t>
            </a:r>
            <a:endParaRPr lang="fr-FR" sz="1000" dirty="0"/>
          </a:p>
        </p:txBody>
      </p:sp>
      <p:sp>
        <p:nvSpPr>
          <p:cNvPr id="213" name="Pentagone régulier 212"/>
          <p:cNvSpPr/>
          <p:nvPr/>
        </p:nvSpPr>
        <p:spPr>
          <a:xfrm>
            <a:off x="6623864" y="2349205"/>
            <a:ext cx="280044" cy="341812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8</a:t>
            </a:r>
            <a:endParaRPr lang="fr-FR" sz="1000" dirty="0"/>
          </a:p>
        </p:txBody>
      </p:sp>
      <p:sp>
        <p:nvSpPr>
          <p:cNvPr id="214" name="Pentagone régulier 213"/>
          <p:cNvSpPr/>
          <p:nvPr/>
        </p:nvSpPr>
        <p:spPr>
          <a:xfrm>
            <a:off x="3580945" y="2303435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9</a:t>
            </a:r>
            <a:endParaRPr lang="fr-FR" sz="1000" dirty="0"/>
          </a:p>
        </p:txBody>
      </p:sp>
      <p:sp>
        <p:nvSpPr>
          <p:cNvPr id="215" name="Ellipse 214"/>
          <p:cNvSpPr/>
          <p:nvPr/>
        </p:nvSpPr>
        <p:spPr>
          <a:xfrm>
            <a:off x="2946354" y="2637734"/>
            <a:ext cx="299691" cy="3404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6" name="Ellipse 215"/>
          <p:cNvSpPr/>
          <p:nvPr/>
        </p:nvSpPr>
        <p:spPr>
          <a:xfrm>
            <a:off x="2604812" y="2635474"/>
            <a:ext cx="300259" cy="3327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7" name="Rectangle à coins arrondis 216"/>
          <p:cNvSpPr/>
          <p:nvPr/>
        </p:nvSpPr>
        <p:spPr>
          <a:xfrm>
            <a:off x="4356873" y="2272961"/>
            <a:ext cx="259839" cy="262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12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8" name="Rectangle à coins arrondis 217"/>
          <p:cNvSpPr/>
          <p:nvPr/>
        </p:nvSpPr>
        <p:spPr>
          <a:xfrm>
            <a:off x="3302034" y="2689314"/>
            <a:ext cx="259839" cy="2627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2815299" y="6380448"/>
            <a:ext cx="117568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Vet’Haut</a:t>
            </a:r>
            <a:r>
              <a:rPr lang="fr-FR" sz="1200" dirty="0" smtClean="0"/>
              <a:t> Pilat</a:t>
            </a:r>
          </a:p>
        </p:txBody>
      </p:sp>
      <p:sp>
        <p:nvSpPr>
          <p:cNvPr id="220" name="Ellipse 219"/>
          <p:cNvSpPr/>
          <p:nvPr/>
        </p:nvSpPr>
        <p:spPr>
          <a:xfrm>
            <a:off x="7388507" y="3144082"/>
            <a:ext cx="281005" cy="287984"/>
          </a:xfrm>
          <a:prstGeom prst="ellipse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>
            <a:off x="6223744" y="3200082"/>
            <a:ext cx="229529" cy="25689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222" name="Triangle isocèle 221"/>
          <p:cNvSpPr/>
          <p:nvPr/>
        </p:nvSpPr>
        <p:spPr>
          <a:xfrm>
            <a:off x="2662920" y="3152641"/>
            <a:ext cx="310354" cy="304189"/>
          </a:xfrm>
          <a:prstGeom prst="triangle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16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3" name="Triangle isocèle 222"/>
          <p:cNvSpPr/>
          <p:nvPr/>
        </p:nvSpPr>
        <p:spPr>
          <a:xfrm>
            <a:off x="10885484" y="3200082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4" name="Triangle isocèle 223"/>
          <p:cNvSpPr/>
          <p:nvPr/>
        </p:nvSpPr>
        <p:spPr>
          <a:xfrm>
            <a:off x="3128980" y="3152641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8073075" y="6084190"/>
            <a:ext cx="177484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Clinique de la </a:t>
            </a:r>
            <a:r>
              <a:rPr lang="fr-FR" sz="1200" dirty="0" err="1" smtClean="0"/>
              <a:t>Condamine</a:t>
            </a:r>
            <a:endParaRPr lang="fr-FR" sz="1200" dirty="0"/>
          </a:p>
        </p:txBody>
      </p:sp>
      <p:sp>
        <p:nvSpPr>
          <p:cNvPr id="226" name="Pentagone régulier 225"/>
          <p:cNvSpPr/>
          <p:nvPr/>
        </p:nvSpPr>
        <p:spPr>
          <a:xfrm>
            <a:off x="3578051" y="3128838"/>
            <a:ext cx="276645" cy="311173"/>
          </a:xfrm>
          <a:prstGeom prst="pentag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19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7" name="Pentagone régulier 226"/>
          <p:cNvSpPr/>
          <p:nvPr/>
        </p:nvSpPr>
        <p:spPr>
          <a:xfrm>
            <a:off x="2693668" y="3467020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8" name="Pentagone régulier 227"/>
          <p:cNvSpPr/>
          <p:nvPr/>
        </p:nvSpPr>
        <p:spPr>
          <a:xfrm>
            <a:off x="3156465" y="3467020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9" name="Pentagone régulier 228"/>
          <p:cNvSpPr/>
          <p:nvPr/>
        </p:nvSpPr>
        <p:spPr>
          <a:xfrm>
            <a:off x="7796845" y="3120893"/>
            <a:ext cx="276645" cy="311173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0" name="Pentagone régulier 229"/>
          <p:cNvSpPr/>
          <p:nvPr/>
        </p:nvSpPr>
        <p:spPr>
          <a:xfrm>
            <a:off x="8096189" y="3135240"/>
            <a:ext cx="276645" cy="311173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9189244" y="6491644"/>
            <a:ext cx="144174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Clinique des Acacias</a:t>
            </a:r>
            <a:endParaRPr lang="fr-FR" sz="1200" dirty="0"/>
          </a:p>
        </p:txBody>
      </p:sp>
      <p:sp>
        <p:nvSpPr>
          <p:cNvPr id="232" name="Rectangle à coins arrondis 231"/>
          <p:cNvSpPr/>
          <p:nvPr/>
        </p:nvSpPr>
        <p:spPr>
          <a:xfrm>
            <a:off x="5298414" y="3161626"/>
            <a:ext cx="259839" cy="262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3" name="Rectangle à coins arrondis 232"/>
          <p:cNvSpPr/>
          <p:nvPr/>
        </p:nvSpPr>
        <p:spPr>
          <a:xfrm>
            <a:off x="4419433" y="3159468"/>
            <a:ext cx="259839" cy="2627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4" name="Rectangle à coins arrondis 233"/>
          <p:cNvSpPr/>
          <p:nvPr/>
        </p:nvSpPr>
        <p:spPr>
          <a:xfrm>
            <a:off x="6563668" y="3200082"/>
            <a:ext cx="259839" cy="260616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26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5" name="ZoneTexte 234"/>
          <p:cNvSpPr txBox="1"/>
          <p:nvPr/>
        </p:nvSpPr>
        <p:spPr>
          <a:xfrm>
            <a:off x="3925514" y="6371055"/>
            <a:ext cx="126938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Haute Auvergne</a:t>
            </a:r>
            <a:endParaRPr lang="fr-FR" sz="1200" dirty="0"/>
          </a:p>
        </p:txBody>
      </p:sp>
      <p:sp>
        <p:nvSpPr>
          <p:cNvPr id="236" name="Triangle isocèle 235"/>
          <p:cNvSpPr/>
          <p:nvPr/>
        </p:nvSpPr>
        <p:spPr>
          <a:xfrm>
            <a:off x="2596573" y="3850701"/>
            <a:ext cx="310354" cy="304189"/>
          </a:xfrm>
          <a:prstGeom prst="triangle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28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37" name="Triangle isocèle 236"/>
          <p:cNvSpPr/>
          <p:nvPr/>
        </p:nvSpPr>
        <p:spPr>
          <a:xfrm>
            <a:off x="2998034" y="3811152"/>
            <a:ext cx="310354" cy="30418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29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38" name="Triangle isocèle 237"/>
          <p:cNvSpPr/>
          <p:nvPr/>
        </p:nvSpPr>
        <p:spPr>
          <a:xfrm>
            <a:off x="3372295" y="3825301"/>
            <a:ext cx="310354" cy="304189"/>
          </a:xfrm>
          <a:prstGeom prst="triangle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9" name="Triangle isocèle 238"/>
          <p:cNvSpPr/>
          <p:nvPr/>
        </p:nvSpPr>
        <p:spPr>
          <a:xfrm>
            <a:off x="3830095" y="3838001"/>
            <a:ext cx="310354" cy="30418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0" name="Triangle isocèle 239"/>
          <p:cNvSpPr/>
          <p:nvPr/>
        </p:nvSpPr>
        <p:spPr>
          <a:xfrm>
            <a:off x="2607419" y="4174469"/>
            <a:ext cx="310354" cy="30418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1" name="Triangle isocèle 240"/>
          <p:cNvSpPr/>
          <p:nvPr/>
        </p:nvSpPr>
        <p:spPr>
          <a:xfrm>
            <a:off x="3011785" y="4173057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2" name="Triangle isocèle 241"/>
          <p:cNvSpPr/>
          <p:nvPr/>
        </p:nvSpPr>
        <p:spPr>
          <a:xfrm>
            <a:off x="9679084" y="3887019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3" name="Ellipse 242"/>
          <p:cNvSpPr/>
          <p:nvPr/>
        </p:nvSpPr>
        <p:spPr>
          <a:xfrm>
            <a:off x="8526447" y="3901801"/>
            <a:ext cx="270003" cy="27093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4" name="ZoneTexte 243"/>
          <p:cNvSpPr txBox="1"/>
          <p:nvPr/>
        </p:nvSpPr>
        <p:spPr>
          <a:xfrm>
            <a:off x="9863578" y="6083255"/>
            <a:ext cx="76815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SCP L-L-D</a:t>
            </a:r>
            <a:endParaRPr lang="fr-FR" sz="1200" dirty="0"/>
          </a:p>
        </p:txBody>
      </p:sp>
      <p:sp>
        <p:nvSpPr>
          <p:cNvPr id="245" name="Pentagone régulier 244"/>
          <p:cNvSpPr/>
          <p:nvPr/>
        </p:nvSpPr>
        <p:spPr>
          <a:xfrm>
            <a:off x="3393382" y="4191331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6" name="Pentagone régulier 245"/>
          <p:cNvSpPr/>
          <p:nvPr/>
        </p:nvSpPr>
        <p:spPr>
          <a:xfrm>
            <a:off x="3812773" y="4182742"/>
            <a:ext cx="276645" cy="312348"/>
          </a:xfrm>
          <a:prstGeom prst="pent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7" name="Ellipse 246"/>
          <p:cNvSpPr/>
          <p:nvPr/>
        </p:nvSpPr>
        <p:spPr>
          <a:xfrm>
            <a:off x="10450442" y="3924616"/>
            <a:ext cx="254948" cy="3087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8" name="ZoneTexte 247"/>
          <p:cNvSpPr txBox="1"/>
          <p:nvPr/>
        </p:nvSpPr>
        <p:spPr>
          <a:xfrm>
            <a:off x="5182081" y="6371055"/>
            <a:ext cx="1048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du Saint Laurent</a:t>
            </a:r>
            <a:endParaRPr lang="fr-FR" sz="1200" dirty="0"/>
          </a:p>
        </p:txBody>
      </p:sp>
      <p:sp>
        <p:nvSpPr>
          <p:cNvPr id="249" name="Triangle isocèle 248"/>
          <p:cNvSpPr/>
          <p:nvPr/>
        </p:nvSpPr>
        <p:spPr>
          <a:xfrm>
            <a:off x="2607418" y="4594277"/>
            <a:ext cx="310354" cy="304189"/>
          </a:xfrm>
          <a:prstGeom prst="triangl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0" name="Triangle isocèle 249"/>
          <p:cNvSpPr/>
          <p:nvPr/>
        </p:nvSpPr>
        <p:spPr>
          <a:xfrm>
            <a:off x="2995732" y="4608788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1" name="Triangle isocèle 250"/>
          <p:cNvSpPr/>
          <p:nvPr/>
        </p:nvSpPr>
        <p:spPr>
          <a:xfrm>
            <a:off x="5262135" y="4620775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2" name="Triangle isocèle 251"/>
          <p:cNvSpPr/>
          <p:nvPr/>
        </p:nvSpPr>
        <p:spPr>
          <a:xfrm>
            <a:off x="3463868" y="4626723"/>
            <a:ext cx="310354" cy="30418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46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3" name="ZoneTexte 252"/>
          <p:cNvSpPr txBox="1"/>
          <p:nvPr/>
        </p:nvSpPr>
        <p:spPr>
          <a:xfrm>
            <a:off x="10630984" y="6083255"/>
            <a:ext cx="1501083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de l’Europe </a:t>
            </a:r>
            <a:endParaRPr lang="fr-FR" sz="1200" dirty="0"/>
          </a:p>
        </p:txBody>
      </p:sp>
      <p:sp>
        <p:nvSpPr>
          <p:cNvPr id="254" name="Pentagone régulier 253"/>
          <p:cNvSpPr/>
          <p:nvPr/>
        </p:nvSpPr>
        <p:spPr>
          <a:xfrm>
            <a:off x="4344174" y="4545612"/>
            <a:ext cx="267470" cy="304220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5" name="Pentagone régulier 254"/>
          <p:cNvSpPr/>
          <p:nvPr/>
        </p:nvSpPr>
        <p:spPr>
          <a:xfrm>
            <a:off x="9695938" y="4641709"/>
            <a:ext cx="276645" cy="312348"/>
          </a:xfrm>
          <a:prstGeom prst="pentagon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6" name="Pentagone régulier 255"/>
          <p:cNvSpPr/>
          <p:nvPr/>
        </p:nvSpPr>
        <p:spPr>
          <a:xfrm>
            <a:off x="3897536" y="4578056"/>
            <a:ext cx="276645" cy="312348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7" name="Pentagone régulier 256"/>
          <p:cNvSpPr/>
          <p:nvPr/>
        </p:nvSpPr>
        <p:spPr>
          <a:xfrm>
            <a:off x="10882177" y="4631751"/>
            <a:ext cx="276645" cy="312348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8" name="ZoneTexte 257"/>
          <p:cNvSpPr txBox="1"/>
          <p:nvPr/>
        </p:nvSpPr>
        <p:spPr>
          <a:xfrm>
            <a:off x="10598195" y="6489988"/>
            <a:ext cx="810350" cy="2786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SCP D-B-D</a:t>
            </a:r>
            <a:endParaRPr lang="fr-FR" sz="1200" dirty="0"/>
          </a:p>
        </p:txBody>
      </p:sp>
      <p:sp>
        <p:nvSpPr>
          <p:cNvPr id="259" name="Rectangle à coins arrondis 258"/>
          <p:cNvSpPr/>
          <p:nvPr/>
        </p:nvSpPr>
        <p:spPr>
          <a:xfrm>
            <a:off x="2615793" y="4982898"/>
            <a:ext cx="259839" cy="262719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0" name="Rectangle à coins arrondis 259"/>
          <p:cNvSpPr/>
          <p:nvPr/>
        </p:nvSpPr>
        <p:spPr>
          <a:xfrm>
            <a:off x="4360611" y="4980540"/>
            <a:ext cx="259839" cy="262719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5269265" y="5009004"/>
            <a:ext cx="271349" cy="2756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5674870" y="4973893"/>
            <a:ext cx="271349" cy="2756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3" name="Ellipse 262"/>
          <p:cNvSpPr/>
          <p:nvPr/>
        </p:nvSpPr>
        <p:spPr>
          <a:xfrm>
            <a:off x="3013739" y="4951981"/>
            <a:ext cx="271349" cy="27565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55</a:t>
            </a:r>
            <a:endParaRPr lang="fr-FR" sz="1000" dirty="0">
              <a:solidFill>
                <a:schemeClr val="bg1"/>
              </a:solidFill>
            </a:endParaRPr>
          </a:p>
        </p:txBody>
      </p:sp>
      <p:cxnSp>
        <p:nvCxnSpPr>
          <p:cNvPr id="264" name="Connecteur droit 263"/>
          <p:cNvCxnSpPr/>
          <p:nvPr/>
        </p:nvCxnSpPr>
        <p:spPr>
          <a:xfrm>
            <a:off x="6978471" y="5782221"/>
            <a:ext cx="3157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5" name="ZoneTexte 264"/>
          <p:cNvSpPr txBox="1"/>
          <p:nvPr/>
        </p:nvSpPr>
        <p:spPr>
          <a:xfrm>
            <a:off x="7267179" y="5631425"/>
            <a:ext cx="1769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Véto échantillon idéal</a:t>
            </a:r>
            <a:endParaRPr lang="fr-FR" sz="1400" dirty="0"/>
          </a:p>
        </p:txBody>
      </p:sp>
      <p:sp>
        <p:nvSpPr>
          <p:cNvPr id="266" name="Triangle isocèle 265"/>
          <p:cNvSpPr/>
          <p:nvPr/>
        </p:nvSpPr>
        <p:spPr>
          <a:xfrm>
            <a:off x="9703743" y="3132329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8" name="ZoneTexte 267"/>
          <p:cNvSpPr txBox="1"/>
          <p:nvPr/>
        </p:nvSpPr>
        <p:spPr>
          <a:xfrm>
            <a:off x="6758191" y="3121364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69" name="ZoneTexte 268"/>
          <p:cNvSpPr txBox="1"/>
          <p:nvPr/>
        </p:nvSpPr>
        <p:spPr>
          <a:xfrm>
            <a:off x="7564894" y="306244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0" name="ZoneTexte 269"/>
          <p:cNvSpPr txBox="1"/>
          <p:nvPr/>
        </p:nvSpPr>
        <p:spPr>
          <a:xfrm>
            <a:off x="9906640" y="306244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1" name="ZoneTexte 270"/>
          <p:cNvSpPr txBox="1"/>
          <p:nvPr/>
        </p:nvSpPr>
        <p:spPr>
          <a:xfrm>
            <a:off x="11041760" y="3070348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2" name="ZoneTexte 271"/>
          <p:cNvSpPr txBox="1"/>
          <p:nvPr/>
        </p:nvSpPr>
        <p:spPr>
          <a:xfrm>
            <a:off x="5490686" y="306244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3" name="ZoneTexte 272"/>
          <p:cNvSpPr txBox="1"/>
          <p:nvPr/>
        </p:nvSpPr>
        <p:spPr>
          <a:xfrm>
            <a:off x="4608998" y="3060983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4" name="ZoneTexte 273"/>
          <p:cNvSpPr txBox="1"/>
          <p:nvPr/>
        </p:nvSpPr>
        <p:spPr>
          <a:xfrm>
            <a:off x="3285135" y="3060876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5" name="ZoneTexte 274"/>
          <p:cNvSpPr txBox="1"/>
          <p:nvPr/>
        </p:nvSpPr>
        <p:spPr>
          <a:xfrm>
            <a:off x="2844291" y="3093409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6" name="ZoneTexte 275"/>
          <p:cNvSpPr txBox="1"/>
          <p:nvPr/>
        </p:nvSpPr>
        <p:spPr>
          <a:xfrm>
            <a:off x="9343906" y="5586480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7" name="ZoneTexte 276"/>
          <p:cNvSpPr txBox="1"/>
          <p:nvPr/>
        </p:nvSpPr>
        <p:spPr>
          <a:xfrm>
            <a:off x="9560243" y="5630213"/>
            <a:ext cx="12022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conventionné</a:t>
            </a:r>
            <a:endParaRPr lang="fr-FR" sz="1200" dirty="0"/>
          </a:p>
        </p:txBody>
      </p:sp>
      <p:sp>
        <p:nvSpPr>
          <p:cNvPr id="278" name="Triangle isocèle 277"/>
          <p:cNvSpPr/>
          <p:nvPr/>
        </p:nvSpPr>
        <p:spPr>
          <a:xfrm>
            <a:off x="5202403" y="3811152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79" name="Triangle isocèle 278"/>
          <p:cNvSpPr/>
          <p:nvPr/>
        </p:nvSpPr>
        <p:spPr>
          <a:xfrm>
            <a:off x="5234195" y="4153905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0" name="Triangle isocèle 279"/>
          <p:cNvSpPr/>
          <p:nvPr/>
        </p:nvSpPr>
        <p:spPr>
          <a:xfrm>
            <a:off x="5584341" y="3801749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36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1" name="Triangle isocèle 280"/>
          <p:cNvSpPr/>
          <p:nvPr/>
        </p:nvSpPr>
        <p:spPr>
          <a:xfrm>
            <a:off x="10080204" y="3901801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2" name="Titre 1"/>
          <p:cNvSpPr txBox="1">
            <a:spLocks/>
          </p:cNvSpPr>
          <p:nvPr/>
        </p:nvSpPr>
        <p:spPr>
          <a:xfrm>
            <a:off x="1373654" y="606684"/>
            <a:ext cx="9584630" cy="613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Vétérinaires pratiquant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la rurale selon les zones et choix de l’échantillon: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3" name="Titre 1"/>
          <p:cNvSpPr txBox="1">
            <a:spLocks/>
          </p:cNvSpPr>
          <p:nvPr/>
        </p:nvSpPr>
        <p:spPr>
          <a:xfrm>
            <a:off x="1342724" y="0"/>
            <a:ext cx="4046706" cy="11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Méthode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graphicFrame>
        <p:nvGraphicFramePr>
          <p:cNvPr id="189" name="Tableau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76484"/>
              </p:ext>
            </p:extLst>
          </p:nvPr>
        </p:nvGraphicFramePr>
        <p:xfrm>
          <a:off x="1109253" y="1141166"/>
          <a:ext cx="10870461" cy="4167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059"/>
                <a:gridCol w="1667651"/>
                <a:gridCol w="943099"/>
                <a:gridCol w="1002775"/>
                <a:gridCol w="1099069"/>
                <a:gridCol w="1177702"/>
                <a:gridCol w="1177702"/>
                <a:gridCol w="1177702"/>
                <a:gridCol w="1177702"/>
              </a:tblGrid>
              <a:tr h="321076">
                <a:tc rowSpan="3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Homme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Femme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12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Libérale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Salariée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2107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Etranger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Fçse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Etrangère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6267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1</a:t>
                      </a:r>
                    </a:p>
                    <a:p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Chabreloche</a:t>
                      </a:r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2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 Pilat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3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Flour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80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Zone 4</a:t>
                      </a:r>
                    </a:p>
                    <a:p>
                      <a:r>
                        <a:rPr lang="fr-FR" sz="1400" dirty="0" smtClean="0">
                          <a:latin typeface="Arial Narrow" panose="020B0606020202030204" pitchFamily="34" charset="0"/>
                        </a:rPr>
                        <a:t>St </a:t>
                      </a:r>
                      <a:r>
                        <a:rPr lang="fr-FR" sz="1400" dirty="0" err="1" smtClean="0">
                          <a:latin typeface="Arial Narrow" panose="020B0606020202030204" pitchFamily="34" charset="0"/>
                        </a:rPr>
                        <a:t>Mamet</a:t>
                      </a:r>
                      <a:endParaRPr lang="fr-FR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0" name="Rectangle 189"/>
          <p:cNvSpPr/>
          <p:nvPr/>
        </p:nvSpPr>
        <p:spPr>
          <a:xfrm>
            <a:off x="88900" y="5816574"/>
            <a:ext cx="365456" cy="1729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1" name="ZoneTexte 190"/>
          <p:cNvSpPr txBox="1"/>
          <p:nvPr/>
        </p:nvSpPr>
        <p:spPr>
          <a:xfrm>
            <a:off x="419100" y="5784334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&lt; 40 ans </a:t>
            </a:r>
            <a:endParaRPr lang="fr-FR" sz="1200" dirty="0"/>
          </a:p>
        </p:txBody>
      </p:sp>
      <p:sp>
        <p:nvSpPr>
          <p:cNvPr id="192" name="Rectangle 191"/>
          <p:cNvSpPr/>
          <p:nvPr/>
        </p:nvSpPr>
        <p:spPr>
          <a:xfrm>
            <a:off x="88900" y="6075496"/>
            <a:ext cx="365456" cy="1729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3" name="ZoneTexte 192"/>
          <p:cNvSpPr txBox="1"/>
          <p:nvPr/>
        </p:nvSpPr>
        <p:spPr>
          <a:xfrm>
            <a:off x="419100" y="6018828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41-50 ans </a:t>
            </a:r>
            <a:endParaRPr lang="fr-FR" sz="1200" dirty="0"/>
          </a:p>
        </p:txBody>
      </p:sp>
      <p:sp>
        <p:nvSpPr>
          <p:cNvPr id="194" name="Rectangle 193"/>
          <p:cNvSpPr/>
          <p:nvPr/>
        </p:nvSpPr>
        <p:spPr>
          <a:xfrm>
            <a:off x="88900" y="6334418"/>
            <a:ext cx="365456" cy="1729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5" name="ZoneTexte 194"/>
          <p:cNvSpPr txBox="1"/>
          <p:nvPr/>
        </p:nvSpPr>
        <p:spPr>
          <a:xfrm>
            <a:off x="419100" y="6288566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51-60 ans </a:t>
            </a:r>
            <a:endParaRPr lang="fr-FR" sz="1200" dirty="0"/>
          </a:p>
        </p:txBody>
      </p:sp>
      <p:sp>
        <p:nvSpPr>
          <p:cNvPr id="196" name="Rectangle 195"/>
          <p:cNvSpPr/>
          <p:nvPr/>
        </p:nvSpPr>
        <p:spPr>
          <a:xfrm>
            <a:off x="88900" y="6593340"/>
            <a:ext cx="365456" cy="1729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7" name="ZoneTexte 196"/>
          <p:cNvSpPr txBox="1"/>
          <p:nvPr/>
        </p:nvSpPr>
        <p:spPr>
          <a:xfrm>
            <a:off x="419100" y="654359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&gt; 60 ans </a:t>
            </a:r>
            <a:endParaRPr lang="fr-FR" sz="1200" dirty="0"/>
          </a:p>
        </p:txBody>
      </p:sp>
      <p:sp>
        <p:nvSpPr>
          <p:cNvPr id="198" name="Ellipse 197"/>
          <p:cNvSpPr/>
          <p:nvPr/>
        </p:nvSpPr>
        <p:spPr>
          <a:xfrm>
            <a:off x="1654571" y="6012269"/>
            <a:ext cx="288527" cy="292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ZoneTexte 198"/>
          <p:cNvSpPr txBox="1"/>
          <p:nvPr/>
        </p:nvSpPr>
        <p:spPr>
          <a:xfrm>
            <a:off x="1990164" y="6377344"/>
            <a:ext cx="7982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Auver’vet</a:t>
            </a:r>
            <a:endParaRPr lang="fr-FR" sz="1200" dirty="0"/>
          </a:p>
        </p:txBody>
      </p:sp>
      <p:sp>
        <p:nvSpPr>
          <p:cNvPr id="200" name="Triangle isocèle 199"/>
          <p:cNvSpPr/>
          <p:nvPr/>
        </p:nvSpPr>
        <p:spPr>
          <a:xfrm>
            <a:off x="1603772" y="6390044"/>
            <a:ext cx="390127" cy="34587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1939365" y="5986501"/>
            <a:ext cx="2077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Exercice seul/ non associé</a:t>
            </a:r>
            <a:endParaRPr lang="fr-FR" sz="1400" dirty="0"/>
          </a:p>
        </p:txBody>
      </p:sp>
      <p:sp>
        <p:nvSpPr>
          <p:cNvPr id="202" name="Pentagone régulier 201"/>
          <p:cNvSpPr/>
          <p:nvPr/>
        </p:nvSpPr>
        <p:spPr>
          <a:xfrm>
            <a:off x="6797175" y="6007221"/>
            <a:ext cx="352026" cy="388657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ZoneTexte 202"/>
          <p:cNvSpPr txBox="1"/>
          <p:nvPr/>
        </p:nvSpPr>
        <p:spPr>
          <a:xfrm>
            <a:off x="7330524" y="6052844"/>
            <a:ext cx="7684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Basse Dore</a:t>
            </a:r>
            <a:endParaRPr lang="fr-FR" sz="1200" dirty="0"/>
          </a:p>
        </p:txBody>
      </p:sp>
      <p:sp>
        <p:nvSpPr>
          <p:cNvPr id="204" name="Rectangle à coins arrondis 203"/>
          <p:cNvSpPr/>
          <p:nvPr/>
        </p:nvSpPr>
        <p:spPr>
          <a:xfrm>
            <a:off x="6822400" y="6520022"/>
            <a:ext cx="326628" cy="2987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ZoneTexte 204"/>
          <p:cNvSpPr txBox="1"/>
          <p:nvPr/>
        </p:nvSpPr>
        <p:spPr>
          <a:xfrm>
            <a:off x="7235339" y="6510969"/>
            <a:ext cx="1967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Thomas et </a:t>
            </a:r>
            <a:r>
              <a:rPr lang="fr-FR" sz="1400" dirty="0" err="1" smtClean="0"/>
              <a:t>Specen</a:t>
            </a:r>
            <a:r>
              <a:rPr lang="fr-FR" sz="1400" dirty="0" smtClean="0"/>
              <a:t>-Berry</a:t>
            </a:r>
            <a:endParaRPr lang="fr-FR" sz="1400" dirty="0"/>
          </a:p>
        </p:txBody>
      </p:sp>
      <p:sp>
        <p:nvSpPr>
          <p:cNvPr id="206" name="Ellipse 205"/>
          <p:cNvSpPr/>
          <p:nvPr/>
        </p:nvSpPr>
        <p:spPr>
          <a:xfrm>
            <a:off x="2612617" y="2217968"/>
            <a:ext cx="271828" cy="30079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07" name="Triangle isocèle 206"/>
          <p:cNvSpPr/>
          <p:nvPr/>
        </p:nvSpPr>
        <p:spPr>
          <a:xfrm>
            <a:off x="9647132" y="2262555"/>
            <a:ext cx="310354" cy="368586"/>
          </a:xfrm>
          <a:prstGeom prst="triangle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2</a:t>
            </a:r>
            <a:endParaRPr lang="fr-FR" sz="1000" dirty="0"/>
          </a:p>
        </p:txBody>
      </p:sp>
      <p:sp>
        <p:nvSpPr>
          <p:cNvPr id="208" name="Triangle isocèle 207"/>
          <p:cNvSpPr/>
          <p:nvPr/>
        </p:nvSpPr>
        <p:spPr>
          <a:xfrm>
            <a:off x="7409717" y="2229731"/>
            <a:ext cx="310354" cy="368586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3</a:t>
            </a:r>
            <a:endParaRPr lang="fr-FR" sz="1000" dirty="0"/>
          </a:p>
        </p:txBody>
      </p:sp>
      <p:sp>
        <p:nvSpPr>
          <p:cNvPr id="209" name="Ellipse 208"/>
          <p:cNvSpPr/>
          <p:nvPr/>
        </p:nvSpPr>
        <p:spPr>
          <a:xfrm>
            <a:off x="2903520" y="2230781"/>
            <a:ext cx="277655" cy="30079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0" name="Pentagone régulier 209"/>
          <p:cNvSpPr/>
          <p:nvPr/>
        </p:nvSpPr>
        <p:spPr>
          <a:xfrm>
            <a:off x="3200250" y="2287144"/>
            <a:ext cx="276645" cy="311173"/>
          </a:xfrm>
          <a:prstGeom prst="pentagon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5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1" name="Pentagone régulier 210"/>
          <p:cNvSpPr/>
          <p:nvPr/>
        </p:nvSpPr>
        <p:spPr>
          <a:xfrm>
            <a:off x="10097059" y="2319968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6</a:t>
            </a:r>
            <a:endParaRPr lang="fr-FR" sz="1000" dirty="0"/>
          </a:p>
        </p:txBody>
      </p:sp>
      <p:sp>
        <p:nvSpPr>
          <p:cNvPr id="212" name="Pentagone régulier 211"/>
          <p:cNvSpPr/>
          <p:nvPr/>
        </p:nvSpPr>
        <p:spPr>
          <a:xfrm>
            <a:off x="7859700" y="2258437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7</a:t>
            </a:r>
            <a:endParaRPr lang="fr-FR" sz="1000" dirty="0"/>
          </a:p>
        </p:txBody>
      </p:sp>
      <p:sp>
        <p:nvSpPr>
          <p:cNvPr id="213" name="Pentagone régulier 212"/>
          <p:cNvSpPr/>
          <p:nvPr/>
        </p:nvSpPr>
        <p:spPr>
          <a:xfrm>
            <a:off x="6623864" y="2349205"/>
            <a:ext cx="280044" cy="341812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8</a:t>
            </a:r>
            <a:endParaRPr lang="fr-FR" sz="1000" dirty="0"/>
          </a:p>
        </p:txBody>
      </p:sp>
      <p:sp>
        <p:nvSpPr>
          <p:cNvPr id="214" name="Pentagone régulier 213"/>
          <p:cNvSpPr/>
          <p:nvPr/>
        </p:nvSpPr>
        <p:spPr>
          <a:xfrm>
            <a:off x="3580945" y="2303435"/>
            <a:ext cx="276645" cy="311173"/>
          </a:xfrm>
          <a:prstGeom prst="pentag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9</a:t>
            </a:r>
            <a:endParaRPr lang="fr-FR" sz="1000" dirty="0"/>
          </a:p>
        </p:txBody>
      </p:sp>
      <p:sp>
        <p:nvSpPr>
          <p:cNvPr id="215" name="Ellipse 214"/>
          <p:cNvSpPr/>
          <p:nvPr/>
        </p:nvSpPr>
        <p:spPr>
          <a:xfrm>
            <a:off x="2946354" y="2637734"/>
            <a:ext cx="299691" cy="3404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6" name="Ellipse 215"/>
          <p:cNvSpPr/>
          <p:nvPr/>
        </p:nvSpPr>
        <p:spPr>
          <a:xfrm>
            <a:off x="2604812" y="2635474"/>
            <a:ext cx="300259" cy="3327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7" name="Rectangle à coins arrondis 216"/>
          <p:cNvSpPr/>
          <p:nvPr/>
        </p:nvSpPr>
        <p:spPr>
          <a:xfrm>
            <a:off x="4356873" y="2272961"/>
            <a:ext cx="259839" cy="262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12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8" name="Rectangle à coins arrondis 217"/>
          <p:cNvSpPr/>
          <p:nvPr/>
        </p:nvSpPr>
        <p:spPr>
          <a:xfrm>
            <a:off x="3302034" y="2689314"/>
            <a:ext cx="259839" cy="2627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2815299" y="6380448"/>
            <a:ext cx="117568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Vet’Haut</a:t>
            </a:r>
            <a:r>
              <a:rPr lang="fr-FR" sz="1200" dirty="0" smtClean="0"/>
              <a:t> Pilat</a:t>
            </a:r>
          </a:p>
        </p:txBody>
      </p:sp>
      <p:sp>
        <p:nvSpPr>
          <p:cNvPr id="220" name="Ellipse 219"/>
          <p:cNvSpPr/>
          <p:nvPr/>
        </p:nvSpPr>
        <p:spPr>
          <a:xfrm>
            <a:off x="7388507" y="3144082"/>
            <a:ext cx="281005" cy="287984"/>
          </a:xfrm>
          <a:prstGeom prst="ellipse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>
            <a:off x="6223744" y="3200082"/>
            <a:ext cx="229529" cy="25689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/>
              <a:t>15</a:t>
            </a:r>
            <a:endParaRPr lang="fr-FR" sz="1000" dirty="0"/>
          </a:p>
        </p:txBody>
      </p:sp>
      <p:sp>
        <p:nvSpPr>
          <p:cNvPr id="222" name="Triangle isocèle 221"/>
          <p:cNvSpPr/>
          <p:nvPr/>
        </p:nvSpPr>
        <p:spPr>
          <a:xfrm>
            <a:off x="2662920" y="3152641"/>
            <a:ext cx="310354" cy="304189"/>
          </a:xfrm>
          <a:prstGeom prst="triangle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16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3" name="Triangle isocèle 222"/>
          <p:cNvSpPr/>
          <p:nvPr/>
        </p:nvSpPr>
        <p:spPr>
          <a:xfrm>
            <a:off x="10885484" y="3200082"/>
            <a:ext cx="310354" cy="304189"/>
          </a:xfrm>
          <a:prstGeom prst="triangle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4" name="Triangle isocèle 223"/>
          <p:cNvSpPr/>
          <p:nvPr/>
        </p:nvSpPr>
        <p:spPr>
          <a:xfrm>
            <a:off x="3128980" y="3152641"/>
            <a:ext cx="310354" cy="304189"/>
          </a:xfrm>
          <a:prstGeom prst="triangle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18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8073075" y="6084190"/>
            <a:ext cx="177484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Clinique de la </a:t>
            </a:r>
            <a:r>
              <a:rPr lang="fr-FR" sz="1200" dirty="0" err="1" smtClean="0"/>
              <a:t>Condamine</a:t>
            </a:r>
            <a:endParaRPr lang="fr-FR" sz="1200" dirty="0"/>
          </a:p>
        </p:txBody>
      </p:sp>
      <p:sp>
        <p:nvSpPr>
          <p:cNvPr id="226" name="Pentagone régulier 225"/>
          <p:cNvSpPr/>
          <p:nvPr/>
        </p:nvSpPr>
        <p:spPr>
          <a:xfrm>
            <a:off x="3578051" y="3128838"/>
            <a:ext cx="276645" cy="311173"/>
          </a:xfrm>
          <a:prstGeom prst="pentag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19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7" name="Pentagone régulier 226"/>
          <p:cNvSpPr/>
          <p:nvPr/>
        </p:nvSpPr>
        <p:spPr>
          <a:xfrm>
            <a:off x="2693668" y="3467020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8" name="Pentagone régulier 227"/>
          <p:cNvSpPr/>
          <p:nvPr/>
        </p:nvSpPr>
        <p:spPr>
          <a:xfrm>
            <a:off x="3156465" y="3467020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29" name="Pentagone régulier 228"/>
          <p:cNvSpPr/>
          <p:nvPr/>
        </p:nvSpPr>
        <p:spPr>
          <a:xfrm>
            <a:off x="7796845" y="3120893"/>
            <a:ext cx="276645" cy="311173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0" name="Pentagone régulier 229"/>
          <p:cNvSpPr/>
          <p:nvPr/>
        </p:nvSpPr>
        <p:spPr>
          <a:xfrm>
            <a:off x="8096189" y="3135240"/>
            <a:ext cx="276645" cy="311173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9189244" y="6491644"/>
            <a:ext cx="144174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Clinique des Acacias</a:t>
            </a:r>
            <a:endParaRPr lang="fr-FR" sz="1200" dirty="0"/>
          </a:p>
        </p:txBody>
      </p:sp>
      <p:sp>
        <p:nvSpPr>
          <p:cNvPr id="232" name="Rectangle à coins arrondis 231"/>
          <p:cNvSpPr/>
          <p:nvPr/>
        </p:nvSpPr>
        <p:spPr>
          <a:xfrm>
            <a:off x="5298414" y="3161626"/>
            <a:ext cx="259839" cy="262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3" name="Rectangle à coins arrondis 232"/>
          <p:cNvSpPr/>
          <p:nvPr/>
        </p:nvSpPr>
        <p:spPr>
          <a:xfrm>
            <a:off x="4419433" y="3159468"/>
            <a:ext cx="259839" cy="26271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4" name="Rectangle à coins arrondis 233"/>
          <p:cNvSpPr/>
          <p:nvPr/>
        </p:nvSpPr>
        <p:spPr>
          <a:xfrm>
            <a:off x="6563668" y="3200082"/>
            <a:ext cx="259839" cy="260616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26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5" name="ZoneTexte 234"/>
          <p:cNvSpPr txBox="1"/>
          <p:nvPr/>
        </p:nvSpPr>
        <p:spPr>
          <a:xfrm>
            <a:off x="3925514" y="6371055"/>
            <a:ext cx="126938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Haute Auvergne</a:t>
            </a:r>
            <a:endParaRPr lang="fr-FR" sz="1200" dirty="0"/>
          </a:p>
        </p:txBody>
      </p:sp>
      <p:sp>
        <p:nvSpPr>
          <p:cNvPr id="236" name="Triangle isocèle 235"/>
          <p:cNvSpPr/>
          <p:nvPr/>
        </p:nvSpPr>
        <p:spPr>
          <a:xfrm>
            <a:off x="2596573" y="3850701"/>
            <a:ext cx="310354" cy="304189"/>
          </a:xfrm>
          <a:prstGeom prst="triangle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28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37" name="Triangle isocèle 236"/>
          <p:cNvSpPr/>
          <p:nvPr/>
        </p:nvSpPr>
        <p:spPr>
          <a:xfrm>
            <a:off x="2998034" y="3811152"/>
            <a:ext cx="310354" cy="30418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29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38" name="Triangle isocèle 237"/>
          <p:cNvSpPr/>
          <p:nvPr/>
        </p:nvSpPr>
        <p:spPr>
          <a:xfrm>
            <a:off x="3372295" y="3825301"/>
            <a:ext cx="310354" cy="304189"/>
          </a:xfrm>
          <a:prstGeom prst="triangle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9" name="Triangle isocèle 238"/>
          <p:cNvSpPr/>
          <p:nvPr/>
        </p:nvSpPr>
        <p:spPr>
          <a:xfrm>
            <a:off x="3830095" y="3838001"/>
            <a:ext cx="310354" cy="30418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0" name="Triangle isocèle 239"/>
          <p:cNvSpPr/>
          <p:nvPr/>
        </p:nvSpPr>
        <p:spPr>
          <a:xfrm>
            <a:off x="2607419" y="4174469"/>
            <a:ext cx="310354" cy="30418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1" name="Triangle isocèle 240"/>
          <p:cNvSpPr/>
          <p:nvPr/>
        </p:nvSpPr>
        <p:spPr>
          <a:xfrm>
            <a:off x="3011785" y="4173057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2" name="Triangle isocèle 241"/>
          <p:cNvSpPr/>
          <p:nvPr/>
        </p:nvSpPr>
        <p:spPr>
          <a:xfrm>
            <a:off x="9679084" y="3887019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3" name="Ellipse 242"/>
          <p:cNvSpPr/>
          <p:nvPr/>
        </p:nvSpPr>
        <p:spPr>
          <a:xfrm>
            <a:off x="8526447" y="3901801"/>
            <a:ext cx="270003" cy="27093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4" name="ZoneTexte 243"/>
          <p:cNvSpPr txBox="1"/>
          <p:nvPr/>
        </p:nvSpPr>
        <p:spPr>
          <a:xfrm>
            <a:off x="9863578" y="6083255"/>
            <a:ext cx="768159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SCP L-L-D</a:t>
            </a:r>
            <a:endParaRPr lang="fr-FR" sz="1200" dirty="0"/>
          </a:p>
        </p:txBody>
      </p:sp>
      <p:sp>
        <p:nvSpPr>
          <p:cNvPr id="245" name="Pentagone régulier 244"/>
          <p:cNvSpPr/>
          <p:nvPr/>
        </p:nvSpPr>
        <p:spPr>
          <a:xfrm>
            <a:off x="3393382" y="4191331"/>
            <a:ext cx="276645" cy="312348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6" name="Pentagone régulier 245"/>
          <p:cNvSpPr/>
          <p:nvPr/>
        </p:nvSpPr>
        <p:spPr>
          <a:xfrm>
            <a:off x="3812773" y="4182742"/>
            <a:ext cx="276645" cy="312348"/>
          </a:xfrm>
          <a:prstGeom prst="pent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7" name="Ellipse 246"/>
          <p:cNvSpPr/>
          <p:nvPr/>
        </p:nvSpPr>
        <p:spPr>
          <a:xfrm>
            <a:off x="10450442" y="3924616"/>
            <a:ext cx="254948" cy="3087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48" name="ZoneTexte 247"/>
          <p:cNvSpPr txBox="1"/>
          <p:nvPr/>
        </p:nvSpPr>
        <p:spPr>
          <a:xfrm>
            <a:off x="5182081" y="6371055"/>
            <a:ext cx="10484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du Saint Laurent</a:t>
            </a:r>
            <a:endParaRPr lang="fr-FR" sz="1200" dirty="0"/>
          </a:p>
        </p:txBody>
      </p:sp>
      <p:sp>
        <p:nvSpPr>
          <p:cNvPr id="249" name="Triangle isocèle 248"/>
          <p:cNvSpPr/>
          <p:nvPr/>
        </p:nvSpPr>
        <p:spPr>
          <a:xfrm>
            <a:off x="2607418" y="4594277"/>
            <a:ext cx="310354" cy="304189"/>
          </a:xfrm>
          <a:prstGeom prst="triangl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0" name="Triangle isocèle 249"/>
          <p:cNvSpPr/>
          <p:nvPr/>
        </p:nvSpPr>
        <p:spPr>
          <a:xfrm>
            <a:off x="2995732" y="4608788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44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1" name="Triangle isocèle 250"/>
          <p:cNvSpPr/>
          <p:nvPr/>
        </p:nvSpPr>
        <p:spPr>
          <a:xfrm>
            <a:off x="5262135" y="4620775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2" name="Triangle isocèle 251"/>
          <p:cNvSpPr/>
          <p:nvPr/>
        </p:nvSpPr>
        <p:spPr>
          <a:xfrm>
            <a:off x="3463868" y="4626723"/>
            <a:ext cx="310354" cy="30418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46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3" name="ZoneTexte 252"/>
          <p:cNvSpPr txBox="1"/>
          <p:nvPr/>
        </p:nvSpPr>
        <p:spPr>
          <a:xfrm>
            <a:off x="10630984" y="6083255"/>
            <a:ext cx="1501083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Clinique de l’Europe </a:t>
            </a:r>
            <a:endParaRPr lang="fr-FR" sz="1200" dirty="0"/>
          </a:p>
        </p:txBody>
      </p:sp>
      <p:sp>
        <p:nvSpPr>
          <p:cNvPr id="254" name="Pentagone régulier 253"/>
          <p:cNvSpPr/>
          <p:nvPr/>
        </p:nvSpPr>
        <p:spPr>
          <a:xfrm>
            <a:off x="4344174" y="4545612"/>
            <a:ext cx="267470" cy="304220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5" name="Pentagone régulier 254"/>
          <p:cNvSpPr/>
          <p:nvPr/>
        </p:nvSpPr>
        <p:spPr>
          <a:xfrm>
            <a:off x="9695938" y="4641709"/>
            <a:ext cx="276645" cy="312348"/>
          </a:xfrm>
          <a:prstGeom prst="pentagon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6" name="Pentagone régulier 255"/>
          <p:cNvSpPr/>
          <p:nvPr/>
        </p:nvSpPr>
        <p:spPr>
          <a:xfrm>
            <a:off x="3897536" y="4578056"/>
            <a:ext cx="276645" cy="312348"/>
          </a:xfrm>
          <a:prstGeom prst="pentagon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49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7" name="Pentagone régulier 256"/>
          <p:cNvSpPr/>
          <p:nvPr/>
        </p:nvSpPr>
        <p:spPr>
          <a:xfrm>
            <a:off x="10882177" y="4631751"/>
            <a:ext cx="276645" cy="312348"/>
          </a:xfrm>
          <a:prstGeom prst="pentagon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58" name="ZoneTexte 257"/>
          <p:cNvSpPr txBox="1"/>
          <p:nvPr/>
        </p:nvSpPr>
        <p:spPr>
          <a:xfrm>
            <a:off x="10598195" y="6489988"/>
            <a:ext cx="810350" cy="2786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SCP D-B-D</a:t>
            </a:r>
            <a:endParaRPr lang="fr-FR" sz="1200" dirty="0"/>
          </a:p>
        </p:txBody>
      </p:sp>
      <p:sp>
        <p:nvSpPr>
          <p:cNvPr id="259" name="Rectangle à coins arrondis 258"/>
          <p:cNvSpPr/>
          <p:nvPr/>
        </p:nvSpPr>
        <p:spPr>
          <a:xfrm>
            <a:off x="2615793" y="4982898"/>
            <a:ext cx="259839" cy="262719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0" name="Rectangle à coins arrondis 259"/>
          <p:cNvSpPr/>
          <p:nvPr/>
        </p:nvSpPr>
        <p:spPr>
          <a:xfrm>
            <a:off x="4360611" y="4980540"/>
            <a:ext cx="259839" cy="26271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5269265" y="5009004"/>
            <a:ext cx="271349" cy="27565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5674870" y="4973893"/>
            <a:ext cx="271349" cy="2756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54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3" name="Ellipse 262"/>
          <p:cNvSpPr/>
          <p:nvPr/>
        </p:nvSpPr>
        <p:spPr>
          <a:xfrm>
            <a:off x="3013739" y="4951981"/>
            <a:ext cx="271349" cy="275652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55</a:t>
            </a:r>
            <a:endParaRPr lang="fr-FR" sz="1000" dirty="0">
              <a:solidFill>
                <a:schemeClr val="bg1"/>
              </a:solidFill>
            </a:endParaRPr>
          </a:p>
        </p:txBody>
      </p:sp>
      <p:cxnSp>
        <p:nvCxnSpPr>
          <p:cNvPr id="264" name="Connecteur droit 263"/>
          <p:cNvCxnSpPr/>
          <p:nvPr/>
        </p:nvCxnSpPr>
        <p:spPr>
          <a:xfrm>
            <a:off x="6978471" y="5782221"/>
            <a:ext cx="3157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5" name="ZoneTexte 264"/>
          <p:cNvSpPr txBox="1"/>
          <p:nvPr/>
        </p:nvSpPr>
        <p:spPr>
          <a:xfrm>
            <a:off x="7267179" y="5631425"/>
            <a:ext cx="1769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Véto échantillon idéal</a:t>
            </a:r>
            <a:endParaRPr lang="fr-FR" sz="1400" dirty="0"/>
          </a:p>
        </p:txBody>
      </p:sp>
      <p:sp>
        <p:nvSpPr>
          <p:cNvPr id="266" name="Triangle isocèle 265"/>
          <p:cNvSpPr/>
          <p:nvPr/>
        </p:nvSpPr>
        <p:spPr>
          <a:xfrm>
            <a:off x="9703743" y="3132329"/>
            <a:ext cx="310354" cy="304189"/>
          </a:xfrm>
          <a:prstGeom prst="triangl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27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68" name="ZoneTexte 267"/>
          <p:cNvSpPr txBox="1"/>
          <p:nvPr/>
        </p:nvSpPr>
        <p:spPr>
          <a:xfrm>
            <a:off x="6758191" y="3121364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69" name="ZoneTexte 268"/>
          <p:cNvSpPr txBox="1"/>
          <p:nvPr/>
        </p:nvSpPr>
        <p:spPr>
          <a:xfrm>
            <a:off x="7564894" y="306244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0" name="ZoneTexte 269"/>
          <p:cNvSpPr txBox="1"/>
          <p:nvPr/>
        </p:nvSpPr>
        <p:spPr>
          <a:xfrm>
            <a:off x="9906640" y="306244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1" name="ZoneTexte 270"/>
          <p:cNvSpPr txBox="1"/>
          <p:nvPr/>
        </p:nvSpPr>
        <p:spPr>
          <a:xfrm>
            <a:off x="11041760" y="3070348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2" name="ZoneTexte 271"/>
          <p:cNvSpPr txBox="1"/>
          <p:nvPr/>
        </p:nvSpPr>
        <p:spPr>
          <a:xfrm>
            <a:off x="5490686" y="3062442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3" name="ZoneTexte 272"/>
          <p:cNvSpPr txBox="1"/>
          <p:nvPr/>
        </p:nvSpPr>
        <p:spPr>
          <a:xfrm>
            <a:off x="4608998" y="3060983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4" name="ZoneTexte 273"/>
          <p:cNvSpPr txBox="1"/>
          <p:nvPr/>
        </p:nvSpPr>
        <p:spPr>
          <a:xfrm>
            <a:off x="3285135" y="3060876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5" name="ZoneTexte 274"/>
          <p:cNvSpPr txBox="1"/>
          <p:nvPr/>
        </p:nvSpPr>
        <p:spPr>
          <a:xfrm>
            <a:off x="2844291" y="3093409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6" name="ZoneTexte 275"/>
          <p:cNvSpPr txBox="1"/>
          <p:nvPr/>
        </p:nvSpPr>
        <p:spPr>
          <a:xfrm>
            <a:off x="9343906" y="5586480"/>
            <a:ext cx="24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</a:t>
            </a:r>
            <a:endParaRPr lang="fr-FR" sz="1100" b="1" dirty="0"/>
          </a:p>
        </p:txBody>
      </p:sp>
      <p:sp>
        <p:nvSpPr>
          <p:cNvPr id="277" name="ZoneTexte 276"/>
          <p:cNvSpPr txBox="1"/>
          <p:nvPr/>
        </p:nvSpPr>
        <p:spPr>
          <a:xfrm>
            <a:off x="9560243" y="5630213"/>
            <a:ext cx="12022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conventionné</a:t>
            </a:r>
            <a:endParaRPr lang="fr-FR" sz="1200" dirty="0"/>
          </a:p>
        </p:txBody>
      </p:sp>
      <p:sp>
        <p:nvSpPr>
          <p:cNvPr id="278" name="Triangle isocèle 277"/>
          <p:cNvSpPr/>
          <p:nvPr/>
        </p:nvSpPr>
        <p:spPr>
          <a:xfrm>
            <a:off x="5202403" y="3811152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79" name="Triangle isocèle 278"/>
          <p:cNvSpPr/>
          <p:nvPr/>
        </p:nvSpPr>
        <p:spPr>
          <a:xfrm>
            <a:off x="5234195" y="4153905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38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0" name="Triangle isocèle 279"/>
          <p:cNvSpPr/>
          <p:nvPr/>
        </p:nvSpPr>
        <p:spPr>
          <a:xfrm>
            <a:off x="5584341" y="3801749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36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1" name="Triangle isocèle 280"/>
          <p:cNvSpPr/>
          <p:nvPr/>
        </p:nvSpPr>
        <p:spPr>
          <a:xfrm>
            <a:off x="10080204" y="3901801"/>
            <a:ext cx="310354" cy="30418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37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82" name="Titre 1"/>
          <p:cNvSpPr txBox="1">
            <a:spLocks/>
          </p:cNvSpPr>
          <p:nvPr/>
        </p:nvSpPr>
        <p:spPr>
          <a:xfrm>
            <a:off x="1373654" y="606684"/>
            <a:ext cx="9584630" cy="613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Vétérinaires pratiquant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la rurale selon les zones et choix de l’échantillon: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3" name="Titre 1"/>
          <p:cNvSpPr txBox="1">
            <a:spLocks/>
          </p:cNvSpPr>
          <p:nvPr/>
        </p:nvSpPr>
        <p:spPr>
          <a:xfrm>
            <a:off x="1342724" y="0"/>
            <a:ext cx="4046706" cy="11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Méthode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00781" y="312933"/>
            <a:ext cx="4046706" cy="11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Méthode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46743" y="1064174"/>
            <a:ext cx="3962400" cy="2854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Zones d’étude</a:t>
            </a: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Sélection de l’échantillon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r>
              <a:rPr lang="fr-FR" sz="2400" b="1" dirty="0" smtClean="0">
                <a:latin typeface="+mj-lt"/>
                <a:sym typeface="Wingdings" pitchFamily="2" charset="2"/>
              </a:rPr>
              <a:t>Entretien compréhensif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è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itchFamily="2" charset="2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20698" y="865875"/>
            <a:ext cx="7192331" cy="48672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Questionnement sur: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 smtClean="0"/>
              <a:t>L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trajectoire professionnelle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noProof="0" dirty="0" smtClean="0"/>
              <a:t>Les motivations et valeurs justifiant les bifurcations professionnelles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noProof="0" dirty="0" smtClean="0"/>
              <a:t>La localisation de la clinique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r>
              <a:rPr lang="fr-FR" sz="2400" dirty="0" smtClean="0"/>
              <a:t>L’organisation du travail (gardes, vacances, articulation vie privée/vie professionnelle)</a:t>
            </a:r>
            <a:endParaRPr lang="fr-FR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 smtClean="0"/>
              <a:t>Le travail comme associé ou salarié</a:t>
            </a:r>
            <a:endParaRPr lang="fr-FR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 smtClean="0"/>
              <a:t>Les relations avec les éleveurs (conventionné ou non conventionné)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 smtClean="0"/>
              <a:t>Les relations avec les acteurs agricoles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r>
              <a:rPr lang="fr-FR" sz="2400" dirty="0" smtClean="0"/>
              <a:t>Ce qui plait dans l’activité / ce qui déplait aujourd’hui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1433286" y="1727200"/>
            <a:ext cx="9104086" cy="2481943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Finir les entretiens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Analyser les discours avec le logiciel N Vivo.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résultats pour le séminaire final… 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00781" y="559671"/>
            <a:ext cx="4046706" cy="11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 la suite…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1055</Words>
  <Application>Microsoft Office PowerPoint</Application>
  <PresentationFormat>Grand écran</PresentationFormat>
  <Paragraphs>563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Gill Sans MT</vt:lpstr>
      <vt:lpstr>Verdana</vt:lpstr>
      <vt:lpstr>Wingdings</vt:lpstr>
      <vt:lpstr>Wingdings 2</vt:lpstr>
      <vt:lpstr>Thème Office</vt:lpstr>
      <vt:lpstr>Solstice</vt:lpstr>
      <vt:lpstr>Tâche 2 Axe vétérinaire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</dc:creator>
  <cp:lastModifiedBy>Marion GUILLOT</cp:lastModifiedBy>
  <cp:revision>85</cp:revision>
  <cp:lastPrinted>2015-04-24T11:54:50Z</cp:lastPrinted>
  <dcterms:created xsi:type="dcterms:W3CDTF">2015-04-20T13:21:46Z</dcterms:created>
  <dcterms:modified xsi:type="dcterms:W3CDTF">2015-09-10T14:49:11Z</dcterms:modified>
</cp:coreProperties>
</file>